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7" r:id="rId10"/>
    <p:sldId id="318" r:id="rId11"/>
    <p:sldId id="319" r:id="rId12"/>
    <p:sldId id="320" r:id="rId13"/>
    <p:sldId id="321" r:id="rId14"/>
    <p:sldId id="315" r:id="rId15"/>
    <p:sldId id="31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804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003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8785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06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880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498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44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40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86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61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06F013-52CD-40EC-97F2-03C7997577F3}" type="datetimeFigureOut">
              <a:rPr lang="en-GB" smtClean="0"/>
              <a:t>18/10/2023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1F852-797F-484A-B1A8-98410FCE6D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240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92104" y="1095494"/>
            <a:ext cx="84077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 smtClean="0">
                <a:latin typeface="Cambria" panose="02040503050406030204" pitchFamily="18" charset="0"/>
              </a:rPr>
              <a:t>ENGINEERING SCIENCES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15840" y="2111157"/>
            <a:ext cx="256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>
                <a:latin typeface="Cambria" panose="02040503050406030204" pitchFamily="18" charset="0"/>
              </a:rPr>
              <a:t>(BME 2105)</a:t>
            </a:r>
            <a:endParaRPr lang="en-GB" sz="3600" dirty="0">
              <a:latin typeface="Cambria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07876" y="2774651"/>
            <a:ext cx="337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smtClean="0"/>
              <a:t>LECTURE 5 </a:t>
            </a:r>
            <a:r>
              <a:rPr lang="en-IN" sz="2800" dirty="0" smtClean="0"/>
              <a:t>MODULE 1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9304606" y="4723792"/>
            <a:ext cx="27267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Dinesh Kumar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Professor</a:t>
            </a:r>
          </a:p>
          <a:p>
            <a:pPr>
              <a:lnSpc>
                <a:spcPct val="150000"/>
              </a:lnSpc>
            </a:pPr>
            <a:r>
              <a:rPr lang="en-I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Engineering</a:t>
            </a:r>
          </a:p>
        </p:txBody>
      </p:sp>
    </p:spTree>
    <p:extLst>
      <p:ext uri="{BB962C8B-B14F-4D97-AF65-F5344CB8AC3E}">
        <p14:creationId xmlns:p14="http://schemas.microsoft.com/office/powerpoint/2010/main" val="232278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8" name="Picture 2" descr="https://www.researchgate.net/profile/Sumit-Dwivedi-3/publication/331247113/figure/tbl1/AS:728609551552513@1550725462450/Comparison-of-material-properties-between-Polyamide-and-aluminum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68"/>
          <a:stretch/>
        </p:blipFill>
        <p:spPr bwMode="auto">
          <a:xfrm>
            <a:off x="3015591" y="487221"/>
            <a:ext cx="6160817" cy="589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276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122" name="Picture 2" descr="https://www.hwlok.com/Templates/pic/Application_of_Nylon_12_Materials_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0312" y="682395"/>
            <a:ext cx="9354185" cy="5507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6325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82427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59883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905992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24014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164123" y="1012293"/>
            <a:ext cx="11863754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Acrylonitrile butadiene styrene (ABS) is a thermoplastic polymer made from three monomers: acrylonitrile, butadiene, and styrene. It's strong, durable, and impact-resistant. ABS is used to make light, rigid, molded products such as: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Pipe</a:t>
            </a:r>
            <a:endParaRPr lang="en-GB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Automotive </a:t>
            </a:r>
            <a:r>
              <a:rPr lang="en-GB" sz="2200" dirty="0"/>
              <a:t>body parts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Wheel </a:t>
            </a:r>
            <a:r>
              <a:rPr lang="en-GB" sz="2200" dirty="0"/>
              <a:t>covers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Enclosures</a:t>
            </a:r>
            <a:endParaRPr lang="en-GB" sz="22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200" dirty="0" smtClean="0"/>
              <a:t>Protective </a:t>
            </a:r>
            <a:r>
              <a:rPr lang="en-GB" sz="2200" dirty="0"/>
              <a:t>head gear</a:t>
            </a:r>
          </a:p>
          <a:p>
            <a:pPr algn="just">
              <a:lnSpc>
                <a:spcPct val="150000"/>
              </a:lnSpc>
            </a:pPr>
            <a:endParaRPr lang="en-GB" sz="2200" dirty="0"/>
          </a:p>
        </p:txBody>
      </p:sp>
      <p:sp>
        <p:nvSpPr>
          <p:cNvPr id="6" name="Rectangle 5"/>
          <p:cNvSpPr/>
          <p:nvPr/>
        </p:nvSpPr>
        <p:spPr>
          <a:xfrm>
            <a:off x="164123" y="557405"/>
            <a:ext cx="56651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/>
              <a:t>ACRYLONITRILE BUTADIENE STYRENE (ABS)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676379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098" name="Picture 2" descr="Monomers of ABS Polym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51" y="1167080"/>
            <a:ext cx="6102472" cy="441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lecular Structure of Acrylonitrile Butadiene Styre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696" y="2051586"/>
            <a:ext cx="5679600" cy="3040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7779433" y="5119955"/>
            <a:ext cx="35334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smtClean="0">
                <a:latin typeface="+mj-lt"/>
              </a:rPr>
              <a:t>MOLECULAR STRUCTURE OF </a:t>
            </a:r>
          </a:p>
          <a:p>
            <a:pPr algn="ctr"/>
            <a:r>
              <a:rPr lang="en-GB" b="1" dirty="0" smtClean="0">
                <a:latin typeface="+mj-lt"/>
              </a:rPr>
              <a:t>ACRYLONITRILE BUTADIENE STYRENE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4669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339969" y="1032526"/>
            <a:ext cx="11512061" cy="3383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64443"/>
                </a:solidFill>
                <a:cs typeface="Helvetica" panose="020B0604020202020204" pitchFamily="34" charset="0"/>
              </a:rPr>
              <a:t>High rigidity, good weldability, and insulating properties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64443"/>
                </a:solidFill>
                <a:cs typeface="Helvetica" panose="020B0604020202020204" pitchFamily="34" charset="0"/>
              </a:rPr>
              <a:t>Good impact resistance, even at low temperatures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64443"/>
                </a:solidFill>
                <a:cs typeface="Helvetica" panose="020B0604020202020204" pitchFamily="34" charset="0"/>
              </a:rPr>
              <a:t>Good abrasion and strain resistance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64443"/>
                </a:solidFill>
                <a:cs typeface="Helvetica" panose="020B0604020202020204" pitchFamily="34" charset="0"/>
              </a:rPr>
              <a:t>High dimensional stability (Mechanically strong and stable over time)</a:t>
            </a:r>
          </a:p>
          <a:p>
            <a:pPr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2200" dirty="0">
                <a:solidFill>
                  <a:srgbClr val="464443"/>
                </a:solidFill>
                <a:cs typeface="Helvetica" panose="020B0604020202020204" pitchFamily="34" charset="0"/>
              </a:rPr>
              <a:t>High surface brightness and excellent surface aspect</a:t>
            </a:r>
            <a:endParaRPr lang="en-GB" sz="2200" b="0" i="0" dirty="0">
              <a:solidFill>
                <a:srgbClr val="464443"/>
              </a:solidFill>
              <a:effectLst/>
              <a:cs typeface="Helvetica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9969" y="570861"/>
            <a:ext cx="27308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dirty="0" smtClean="0">
                <a:cs typeface="Helvetica" panose="020B0604020202020204" pitchFamily="34" charset="0"/>
              </a:rPr>
              <a:t>PROPERTIES OF ABS</a:t>
            </a:r>
            <a:endParaRPr lang="en-GB" sz="2400" b="1" i="0" dirty="0">
              <a:effectLst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700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6692" t="27271" r="16231" b="11982"/>
          <a:stretch/>
        </p:blipFill>
        <p:spPr>
          <a:xfrm>
            <a:off x="1997612" y="530476"/>
            <a:ext cx="8088924" cy="586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8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Rectangle 5"/>
          <p:cNvSpPr/>
          <p:nvPr/>
        </p:nvSpPr>
        <p:spPr>
          <a:xfrm>
            <a:off x="142660" y="613676"/>
            <a:ext cx="5062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b="1" smtClean="0"/>
              <a:t>POLYBUTYLENE TEREPHTHALATE (PBT)</a:t>
            </a:r>
            <a:endParaRPr lang="en-GB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42660" y="1075341"/>
            <a:ext cx="1185708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200" dirty="0"/>
              <a:t>Polybutylene terephthalate (PBT) is a semi-crystalline engineering thermoplastic material. It's a member of the polyester family of polymers. PBT is produced by the polymerization of </a:t>
            </a:r>
            <a:r>
              <a:rPr lang="en-GB" sz="2200" dirty="0" err="1"/>
              <a:t>butanediol</a:t>
            </a:r>
            <a:r>
              <a:rPr lang="en-GB" sz="2200" dirty="0"/>
              <a:t> and </a:t>
            </a:r>
            <a:r>
              <a:rPr lang="en-GB" sz="2200" dirty="0" err="1"/>
              <a:t>terephthalic</a:t>
            </a:r>
            <a:r>
              <a:rPr lang="en-GB" sz="2200" dirty="0"/>
              <a:t> acid.</a:t>
            </a:r>
          </a:p>
        </p:txBody>
      </p:sp>
      <p:pic>
        <p:nvPicPr>
          <p:cNvPr id="1026" name="Picture 2" descr="Tracing the History of Polymeric Materials: PBT | Plastics Technolo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53" y="2181149"/>
            <a:ext cx="6388378" cy="425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972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406769" y="1616834"/>
            <a:ext cx="8271804" cy="3638400"/>
            <a:chOff x="478301" y="914400"/>
            <a:chExt cx="8271804" cy="3638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37943" r="63192" b="58568"/>
            <a:stretch/>
          </p:blipFill>
          <p:spPr>
            <a:xfrm>
              <a:off x="478301" y="914400"/>
              <a:ext cx="7655299" cy="40796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/>
            <a:srcRect l="346" t="49641" r="60423" b="24295"/>
            <a:stretch/>
          </p:blipFill>
          <p:spPr>
            <a:xfrm>
              <a:off x="478301" y="1463039"/>
              <a:ext cx="8271804" cy="30897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7193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2232" t="44808" r="39653" b="12597"/>
          <a:stretch/>
        </p:blipFill>
        <p:spPr>
          <a:xfrm>
            <a:off x="323557" y="626809"/>
            <a:ext cx="11261536" cy="56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63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sp>
          <p:nvSpPr>
            <p:cNvPr id="2" name="Rectangle 1"/>
            <p:cNvSpPr/>
            <p:nvPr/>
          </p:nvSpPr>
          <p:spPr>
            <a:xfrm>
              <a:off x="0" y="0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" name="Rectangle 2"/>
            <p:cNvSpPr/>
            <p:nvPr/>
          </p:nvSpPr>
          <p:spPr>
            <a:xfrm>
              <a:off x="0" y="6440068"/>
              <a:ext cx="12192000" cy="432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Rectangle 4"/>
          <p:cNvSpPr/>
          <p:nvPr/>
        </p:nvSpPr>
        <p:spPr>
          <a:xfrm>
            <a:off x="290732" y="432000"/>
            <a:ext cx="115964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GB" sz="2400" b="1" dirty="0" smtClean="0">
                <a:solidFill>
                  <a:srgbClr val="1F1F1F"/>
                </a:solidFill>
                <a:latin typeface="Google Sans"/>
              </a:rPr>
              <a:t>POLYAMIDES</a:t>
            </a:r>
          </a:p>
          <a:p>
            <a:pPr algn="just">
              <a:lnSpc>
                <a:spcPct val="150000"/>
              </a:lnSpc>
            </a:pPr>
            <a:r>
              <a:rPr lang="en-GB" sz="2400" dirty="0" smtClean="0">
                <a:solidFill>
                  <a:srgbClr val="1F1F1F"/>
                </a:solidFill>
                <a:latin typeface="Google Sans"/>
              </a:rPr>
              <a:t>Polyamides </a:t>
            </a:r>
            <a:r>
              <a:rPr lang="en-GB" sz="2400" dirty="0">
                <a:solidFill>
                  <a:srgbClr val="1F1F1F"/>
                </a:solidFill>
                <a:latin typeface="Google Sans"/>
              </a:rPr>
              <a:t>are among the most important and useful technical thermoplastics due to their </a:t>
            </a:r>
            <a:r>
              <a:rPr lang="en-GB" sz="2400" dirty="0">
                <a:solidFill>
                  <a:srgbClr val="040C28"/>
                </a:solidFill>
                <a:latin typeface="Google Sans"/>
              </a:rPr>
              <a:t>outstanding wear resistance, good coefficient of friction, and very good temperature and impact </a:t>
            </a:r>
            <a:r>
              <a:rPr lang="en-GB" sz="2400" dirty="0" err="1" smtClean="0">
                <a:solidFill>
                  <a:srgbClr val="040C28"/>
                </a:solidFill>
                <a:latin typeface="Google Sans"/>
              </a:rPr>
              <a:t>propertiess</a:t>
            </a:r>
            <a:endParaRPr lang="en-GB" sz="2400" dirty="0"/>
          </a:p>
        </p:txBody>
      </p:sp>
      <p:pic>
        <p:nvPicPr>
          <p:cNvPr id="3078" name="Picture 6" descr="pa plastic chemical structur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2" t="7780" r="18397" b="28357"/>
          <a:stretch/>
        </p:blipFill>
        <p:spPr bwMode="auto">
          <a:xfrm>
            <a:off x="1209821" y="2844550"/>
            <a:ext cx="4529798" cy="3273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s://www.essentialchemicalindustry.org/images/stories/560_Polyamides/Polyamides_1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64"/>
          <a:stretch/>
        </p:blipFill>
        <p:spPr bwMode="auto">
          <a:xfrm>
            <a:off x="7413673" y="3873328"/>
            <a:ext cx="3405435" cy="2354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614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125</Words>
  <Application>Microsoft Office PowerPoint</Application>
  <PresentationFormat>Widescreen</PresentationFormat>
  <Paragraphs>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Google Sans</vt:lpstr>
      <vt:lpstr>Helvetica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Doctor_Strange</dc:creator>
  <cp:lastModifiedBy>Doctor_Strange</cp:lastModifiedBy>
  <cp:revision>226</cp:revision>
  <dcterms:created xsi:type="dcterms:W3CDTF">2023-09-04T08:52:27Z</dcterms:created>
  <dcterms:modified xsi:type="dcterms:W3CDTF">2023-10-18T08:39:00Z</dcterms:modified>
</cp:coreProperties>
</file>