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331" r:id="rId3"/>
    <p:sldId id="332" r:id="rId4"/>
    <p:sldId id="333" r:id="rId5"/>
    <p:sldId id="334" r:id="rId6"/>
    <p:sldId id="335" r:id="rId7"/>
    <p:sldId id="336" r:id="rId8"/>
    <p:sldId id="337" r:id="rId9"/>
    <p:sldId id="338" r:id="rId10"/>
    <p:sldId id="339" r:id="rId11"/>
    <p:sldId id="340" r:id="rId12"/>
    <p:sldId id="341" r:id="rId13"/>
    <p:sldId id="342"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26" autoAdjust="0"/>
    <p:restoredTop sz="94660"/>
  </p:normalViewPr>
  <p:slideViewPr>
    <p:cSldViewPr snapToGrid="0">
      <p:cViewPr varScale="1">
        <p:scale>
          <a:sx n="68" d="100"/>
          <a:sy n="68" d="100"/>
        </p:scale>
        <p:origin x="738"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8B06F013-52CD-40EC-97F2-03C7997577F3}" type="datetimeFigureOut">
              <a:rPr lang="en-GB" smtClean="0"/>
              <a:t>20/11/2023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AF1F852-797F-484A-B1A8-98410FCE6D25}" type="slidenum">
              <a:rPr lang="en-GB" smtClean="0"/>
              <a:t>‹#›</a:t>
            </a:fld>
            <a:endParaRPr lang="en-GB"/>
          </a:p>
        </p:txBody>
      </p:sp>
    </p:spTree>
    <p:extLst>
      <p:ext uri="{BB962C8B-B14F-4D97-AF65-F5344CB8AC3E}">
        <p14:creationId xmlns:p14="http://schemas.microsoft.com/office/powerpoint/2010/main" val="187280474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8B06F013-52CD-40EC-97F2-03C7997577F3}" type="datetimeFigureOut">
              <a:rPr lang="en-GB" smtClean="0"/>
              <a:t>20/11/2023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AF1F852-797F-484A-B1A8-98410FCE6D25}" type="slidenum">
              <a:rPr lang="en-GB" smtClean="0"/>
              <a:t>‹#›</a:t>
            </a:fld>
            <a:endParaRPr lang="en-GB"/>
          </a:p>
        </p:txBody>
      </p:sp>
    </p:spTree>
    <p:extLst>
      <p:ext uri="{BB962C8B-B14F-4D97-AF65-F5344CB8AC3E}">
        <p14:creationId xmlns:p14="http://schemas.microsoft.com/office/powerpoint/2010/main" val="15900317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8B06F013-52CD-40EC-97F2-03C7997577F3}" type="datetimeFigureOut">
              <a:rPr lang="en-GB" smtClean="0"/>
              <a:t>20/11/2023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AF1F852-797F-484A-B1A8-98410FCE6D25}" type="slidenum">
              <a:rPr lang="en-GB" smtClean="0"/>
              <a:t>‹#›</a:t>
            </a:fld>
            <a:endParaRPr lang="en-GB"/>
          </a:p>
        </p:txBody>
      </p:sp>
    </p:spTree>
    <p:extLst>
      <p:ext uri="{BB962C8B-B14F-4D97-AF65-F5344CB8AC3E}">
        <p14:creationId xmlns:p14="http://schemas.microsoft.com/office/powerpoint/2010/main" val="14787852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8B06F013-52CD-40EC-97F2-03C7997577F3}" type="datetimeFigureOut">
              <a:rPr lang="en-GB" smtClean="0"/>
              <a:t>20/11/2023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AF1F852-797F-484A-B1A8-98410FCE6D25}" type="slidenum">
              <a:rPr lang="en-GB" smtClean="0"/>
              <a:t>‹#›</a:t>
            </a:fld>
            <a:endParaRPr lang="en-GB"/>
          </a:p>
        </p:txBody>
      </p:sp>
    </p:spTree>
    <p:extLst>
      <p:ext uri="{BB962C8B-B14F-4D97-AF65-F5344CB8AC3E}">
        <p14:creationId xmlns:p14="http://schemas.microsoft.com/office/powerpoint/2010/main" val="37231065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B06F013-52CD-40EC-97F2-03C7997577F3}" type="datetimeFigureOut">
              <a:rPr lang="en-GB" smtClean="0"/>
              <a:t>20/11/2023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AF1F852-797F-484A-B1A8-98410FCE6D25}" type="slidenum">
              <a:rPr lang="en-GB" smtClean="0"/>
              <a:t>‹#›</a:t>
            </a:fld>
            <a:endParaRPr lang="en-GB"/>
          </a:p>
        </p:txBody>
      </p:sp>
    </p:spTree>
    <p:extLst>
      <p:ext uri="{BB962C8B-B14F-4D97-AF65-F5344CB8AC3E}">
        <p14:creationId xmlns:p14="http://schemas.microsoft.com/office/powerpoint/2010/main" val="165388084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8B06F013-52CD-40EC-97F2-03C7997577F3}" type="datetimeFigureOut">
              <a:rPr lang="en-GB" smtClean="0"/>
              <a:t>20/11/2023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AF1F852-797F-484A-B1A8-98410FCE6D25}" type="slidenum">
              <a:rPr lang="en-GB" smtClean="0"/>
              <a:t>‹#›</a:t>
            </a:fld>
            <a:endParaRPr lang="en-GB"/>
          </a:p>
        </p:txBody>
      </p:sp>
    </p:spTree>
    <p:extLst>
      <p:ext uri="{BB962C8B-B14F-4D97-AF65-F5344CB8AC3E}">
        <p14:creationId xmlns:p14="http://schemas.microsoft.com/office/powerpoint/2010/main" val="347749857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8B06F013-52CD-40EC-97F2-03C7997577F3}" type="datetimeFigureOut">
              <a:rPr lang="en-GB" smtClean="0"/>
              <a:t>20/11/2023</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6AF1F852-797F-484A-B1A8-98410FCE6D25}" type="slidenum">
              <a:rPr lang="en-GB" smtClean="0"/>
              <a:t>‹#›</a:t>
            </a:fld>
            <a:endParaRPr lang="en-GB"/>
          </a:p>
        </p:txBody>
      </p:sp>
    </p:spTree>
    <p:extLst>
      <p:ext uri="{BB962C8B-B14F-4D97-AF65-F5344CB8AC3E}">
        <p14:creationId xmlns:p14="http://schemas.microsoft.com/office/powerpoint/2010/main" val="17644194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8B06F013-52CD-40EC-97F2-03C7997577F3}" type="datetimeFigureOut">
              <a:rPr lang="en-GB" smtClean="0"/>
              <a:t>20/11/2023</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AF1F852-797F-484A-B1A8-98410FCE6D25}" type="slidenum">
              <a:rPr lang="en-GB" smtClean="0"/>
              <a:t>‹#›</a:t>
            </a:fld>
            <a:endParaRPr lang="en-GB"/>
          </a:p>
        </p:txBody>
      </p:sp>
    </p:spTree>
    <p:extLst>
      <p:ext uri="{BB962C8B-B14F-4D97-AF65-F5344CB8AC3E}">
        <p14:creationId xmlns:p14="http://schemas.microsoft.com/office/powerpoint/2010/main" val="52540925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B06F013-52CD-40EC-97F2-03C7997577F3}" type="datetimeFigureOut">
              <a:rPr lang="en-GB" smtClean="0"/>
              <a:t>20/11/2023</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6AF1F852-797F-484A-B1A8-98410FCE6D25}" type="slidenum">
              <a:rPr lang="en-GB" smtClean="0"/>
              <a:t>‹#›</a:t>
            </a:fld>
            <a:endParaRPr lang="en-GB"/>
          </a:p>
        </p:txBody>
      </p:sp>
    </p:spTree>
    <p:extLst>
      <p:ext uri="{BB962C8B-B14F-4D97-AF65-F5344CB8AC3E}">
        <p14:creationId xmlns:p14="http://schemas.microsoft.com/office/powerpoint/2010/main" val="9358600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B06F013-52CD-40EC-97F2-03C7997577F3}" type="datetimeFigureOut">
              <a:rPr lang="en-GB" smtClean="0"/>
              <a:t>20/11/2023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AF1F852-797F-484A-B1A8-98410FCE6D25}" type="slidenum">
              <a:rPr lang="en-GB" smtClean="0"/>
              <a:t>‹#›</a:t>
            </a:fld>
            <a:endParaRPr lang="en-GB"/>
          </a:p>
        </p:txBody>
      </p:sp>
    </p:spTree>
    <p:extLst>
      <p:ext uri="{BB962C8B-B14F-4D97-AF65-F5344CB8AC3E}">
        <p14:creationId xmlns:p14="http://schemas.microsoft.com/office/powerpoint/2010/main" val="292361318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B06F013-52CD-40EC-97F2-03C7997577F3}" type="datetimeFigureOut">
              <a:rPr lang="en-GB" smtClean="0"/>
              <a:t>20/11/2023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AF1F852-797F-484A-B1A8-98410FCE6D25}" type="slidenum">
              <a:rPr lang="en-GB" smtClean="0"/>
              <a:t>‹#›</a:t>
            </a:fld>
            <a:endParaRPr lang="en-GB"/>
          </a:p>
        </p:txBody>
      </p:sp>
    </p:spTree>
    <p:extLst>
      <p:ext uri="{BB962C8B-B14F-4D97-AF65-F5344CB8AC3E}">
        <p14:creationId xmlns:p14="http://schemas.microsoft.com/office/powerpoint/2010/main" val="42903714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B06F013-52CD-40EC-97F2-03C7997577F3}" type="datetimeFigureOut">
              <a:rPr lang="en-GB" smtClean="0"/>
              <a:t>20/11/2023</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AF1F852-797F-484A-B1A8-98410FCE6D25}" type="slidenum">
              <a:rPr lang="en-GB" smtClean="0"/>
              <a:t>‹#›</a:t>
            </a:fld>
            <a:endParaRPr lang="en-GB"/>
          </a:p>
        </p:txBody>
      </p:sp>
    </p:spTree>
    <p:extLst>
      <p:ext uri="{BB962C8B-B14F-4D97-AF65-F5344CB8AC3E}">
        <p14:creationId xmlns:p14="http://schemas.microsoft.com/office/powerpoint/2010/main" val="181824001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0" y="0"/>
            <a:ext cx="12192000" cy="6872068"/>
            <a:chOff x="0" y="0"/>
            <a:chExt cx="12192000" cy="6872068"/>
          </a:xfrm>
        </p:grpSpPr>
        <p:sp>
          <p:nvSpPr>
            <p:cNvPr id="2" name="Rectangle 1"/>
            <p:cNvSpPr/>
            <p:nvPr/>
          </p:nvSpPr>
          <p:spPr>
            <a:xfrm>
              <a:off x="0" y="0"/>
              <a:ext cx="12192000" cy="432000"/>
            </a:xfrm>
            <a:prstGeom prst="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 name="Rectangle 2"/>
            <p:cNvSpPr/>
            <p:nvPr/>
          </p:nvSpPr>
          <p:spPr>
            <a:xfrm>
              <a:off x="0" y="6440068"/>
              <a:ext cx="12192000" cy="432000"/>
            </a:xfrm>
            <a:prstGeom prst="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5" name="TextBox 4"/>
          <p:cNvSpPr txBox="1"/>
          <p:nvPr/>
        </p:nvSpPr>
        <p:spPr>
          <a:xfrm>
            <a:off x="1892104" y="1095494"/>
            <a:ext cx="8407791" cy="1015663"/>
          </a:xfrm>
          <a:prstGeom prst="rect">
            <a:avLst/>
          </a:prstGeom>
          <a:noFill/>
        </p:spPr>
        <p:txBody>
          <a:bodyPr wrap="square" rtlCol="0">
            <a:spAutoFit/>
          </a:bodyPr>
          <a:lstStyle/>
          <a:p>
            <a:r>
              <a:rPr lang="en-IN" sz="6000" dirty="0" smtClean="0">
                <a:latin typeface="Cambria" panose="02040503050406030204" pitchFamily="18" charset="0"/>
              </a:rPr>
              <a:t>ENGINEERING SCIENCES</a:t>
            </a:r>
          </a:p>
        </p:txBody>
      </p:sp>
      <p:sp>
        <p:nvSpPr>
          <p:cNvPr id="6" name="TextBox 5"/>
          <p:cNvSpPr txBox="1"/>
          <p:nvPr/>
        </p:nvSpPr>
        <p:spPr>
          <a:xfrm>
            <a:off x="4815840" y="2111157"/>
            <a:ext cx="2560320" cy="646331"/>
          </a:xfrm>
          <a:prstGeom prst="rect">
            <a:avLst/>
          </a:prstGeom>
          <a:noFill/>
        </p:spPr>
        <p:txBody>
          <a:bodyPr wrap="square" rtlCol="0">
            <a:spAutoFit/>
          </a:bodyPr>
          <a:lstStyle/>
          <a:p>
            <a:r>
              <a:rPr lang="en-IN" sz="3600" dirty="0" smtClean="0">
                <a:latin typeface="Cambria" panose="02040503050406030204" pitchFamily="18" charset="0"/>
              </a:rPr>
              <a:t>(BME 2105)</a:t>
            </a:r>
            <a:endParaRPr lang="en-GB" sz="3600" dirty="0">
              <a:latin typeface="Cambria" panose="02040503050406030204" pitchFamily="18" charset="0"/>
            </a:endParaRPr>
          </a:p>
        </p:txBody>
      </p:sp>
      <p:sp>
        <p:nvSpPr>
          <p:cNvPr id="7" name="TextBox 6"/>
          <p:cNvSpPr txBox="1"/>
          <p:nvPr/>
        </p:nvSpPr>
        <p:spPr>
          <a:xfrm>
            <a:off x="4407876" y="2774651"/>
            <a:ext cx="3376246" cy="523220"/>
          </a:xfrm>
          <a:prstGeom prst="rect">
            <a:avLst/>
          </a:prstGeom>
          <a:noFill/>
        </p:spPr>
        <p:txBody>
          <a:bodyPr wrap="square" rtlCol="0">
            <a:spAutoFit/>
          </a:bodyPr>
          <a:lstStyle/>
          <a:p>
            <a:r>
              <a:rPr lang="en-IN" sz="2800" dirty="0" smtClean="0"/>
              <a:t>LECTURE 8 MODULE </a:t>
            </a:r>
            <a:r>
              <a:rPr lang="en-IN" sz="2800" dirty="0"/>
              <a:t>2</a:t>
            </a:r>
            <a:endParaRPr lang="en-GB" sz="2800" dirty="0"/>
          </a:p>
        </p:txBody>
      </p:sp>
      <p:sp>
        <p:nvSpPr>
          <p:cNvPr id="8" name="TextBox 7"/>
          <p:cNvSpPr txBox="1"/>
          <p:nvPr/>
        </p:nvSpPr>
        <p:spPr>
          <a:xfrm>
            <a:off x="9304606" y="4723792"/>
            <a:ext cx="2726788" cy="1477328"/>
          </a:xfrm>
          <a:prstGeom prst="rect">
            <a:avLst/>
          </a:prstGeom>
          <a:noFill/>
        </p:spPr>
        <p:txBody>
          <a:bodyPr wrap="square" rtlCol="0">
            <a:spAutoFit/>
          </a:bodyPr>
          <a:lstStyle/>
          <a:p>
            <a:pPr>
              <a:lnSpc>
                <a:spcPct val="150000"/>
              </a:lnSpc>
            </a:pPr>
            <a:r>
              <a:rPr lang="en-IN" sz="2000" dirty="0" smtClean="0">
                <a:latin typeface="Times New Roman" panose="02020603050405020304" pitchFamily="18" charset="0"/>
                <a:cs typeface="Times New Roman" panose="02020603050405020304" pitchFamily="18" charset="0"/>
              </a:rPr>
              <a:t>Dinesh Kumar</a:t>
            </a:r>
          </a:p>
          <a:p>
            <a:pPr>
              <a:lnSpc>
                <a:spcPct val="150000"/>
              </a:lnSpc>
            </a:pPr>
            <a:r>
              <a:rPr lang="en-IN" sz="2000" dirty="0" smtClean="0">
                <a:latin typeface="Times New Roman" panose="02020603050405020304" pitchFamily="18" charset="0"/>
                <a:cs typeface="Times New Roman" panose="02020603050405020304" pitchFamily="18" charset="0"/>
              </a:rPr>
              <a:t>Assistant Professor</a:t>
            </a:r>
          </a:p>
          <a:p>
            <a:pPr>
              <a:lnSpc>
                <a:spcPct val="150000"/>
              </a:lnSpc>
            </a:pPr>
            <a:r>
              <a:rPr lang="en-IN" sz="2000" dirty="0" smtClean="0">
                <a:latin typeface="Times New Roman" panose="02020603050405020304" pitchFamily="18" charset="0"/>
                <a:cs typeface="Times New Roman" panose="02020603050405020304" pitchFamily="18" charset="0"/>
              </a:rPr>
              <a:t>School of Engineering</a:t>
            </a:r>
          </a:p>
        </p:txBody>
      </p:sp>
    </p:spTree>
    <p:extLst>
      <p:ext uri="{BB962C8B-B14F-4D97-AF65-F5344CB8AC3E}">
        <p14:creationId xmlns:p14="http://schemas.microsoft.com/office/powerpoint/2010/main" val="232278178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0" y="0"/>
            <a:ext cx="12192000" cy="6872068"/>
            <a:chOff x="0" y="0"/>
            <a:chExt cx="12192000" cy="6872068"/>
          </a:xfrm>
        </p:grpSpPr>
        <p:sp>
          <p:nvSpPr>
            <p:cNvPr id="2" name="Rectangle 1"/>
            <p:cNvSpPr/>
            <p:nvPr/>
          </p:nvSpPr>
          <p:spPr>
            <a:xfrm>
              <a:off x="0" y="0"/>
              <a:ext cx="12192000" cy="432000"/>
            </a:xfrm>
            <a:prstGeom prst="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 name="Rectangle 2"/>
            <p:cNvSpPr/>
            <p:nvPr/>
          </p:nvSpPr>
          <p:spPr>
            <a:xfrm>
              <a:off x="0" y="6440068"/>
              <a:ext cx="12192000" cy="432000"/>
            </a:xfrm>
            <a:prstGeom prst="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5" name="Rectangle 4"/>
          <p:cNvSpPr/>
          <p:nvPr/>
        </p:nvSpPr>
        <p:spPr>
          <a:xfrm>
            <a:off x="431410" y="673471"/>
            <a:ext cx="11568332" cy="4893647"/>
          </a:xfrm>
          <a:prstGeom prst="rect">
            <a:avLst/>
          </a:prstGeom>
        </p:spPr>
        <p:txBody>
          <a:bodyPr wrap="square">
            <a:spAutoFit/>
          </a:bodyPr>
          <a:lstStyle/>
          <a:p>
            <a:pPr algn="just">
              <a:lnSpc>
                <a:spcPct val="200000"/>
              </a:lnSpc>
            </a:pPr>
            <a:r>
              <a:rPr lang="en-GB" sz="2400" b="1" dirty="0" smtClean="0"/>
              <a:t>2. SAFETY CONCERNS:</a:t>
            </a:r>
            <a:endParaRPr lang="en-GB" sz="2400" dirty="0" smtClean="0"/>
          </a:p>
          <a:p>
            <a:pPr algn="just">
              <a:lnSpc>
                <a:spcPct val="200000"/>
              </a:lnSpc>
            </a:pPr>
            <a:r>
              <a:rPr lang="en-GB" sz="2200" b="1" dirty="0" smtClean="0"/>
              <a:t>a. Thermal Runaway: </a:t>
            </a:r>
            <a:r>
              <a:rPr lang="en-GB" sz="2200" dirty="0" smtClean="0"/>
              <a:t>One of the primary safety concerns is thermal runaway, which can lead to battery fires or explosions. It occurs when the battery overheats due to internal or external factors.</a:t>
            </a:r>
          </a:p>
          <a:p>
            <a:pPr algn="just">
              <a:lnSpc>
                <a:spcPct val="200000"/>
              </a:lnSpc>
            </a:pPr>
            <a:r>
              <a:rPr lang="en-GB" sz="2200" b="1" dirty="0" smtClean="0"/>
              <a:t>b</a:t>
            </a:r>
            <a:r>
              <a:rPr lang="en-GB" sz="2200" b="1" dirty="0"/>
              <a:t>. Overcharging and Overdischarging: </a:t>
            </a:r>
            <a:r>
              <a:rPr lang="en-GB" sz="2200" dirty="0"/>
              <a:t>Extreme overcharging or overdischarging can damage the battery, reduce its lifespan, and pose safety risks.</a:t>
            </a:r>
          </a:p>
          <a:p>
            <a:pPr algn="just">
              <a:lnSpc>
                <a:spcPct val="200000"/>
              </a:lnSpc>
            </a:pPr>
            <a:r>
              <a:rPr lang="en-GB" sz="2200" b="1" dirty="0"/>
              <a:t>c. Puncture and Impact: </a:t>
            </a:r>
            <a:r>
              <a:rPr lang="en-GB" sz="2200" dirty="0"/>
              <a:t>Physical damage to the battery, such as punctures or impacts in accidents, can lead to short circuits and safety hazards</a:t>
            </a:r>
            <a:r>
              <a:rPr lang="en-GB" sz="2200" dirty="0" smtClean="0"/>
              <a:t>.</a:t>
            </a:r>
            <a:endParaRPr lang="en-GB" sz="2200" dirty="0"/>
          </a:p>
        </p:txBody>
      </p:sp>
    </p:spTree>
    <p:extLst>
      <p:ext uri="{BB962C8B-B14F-4D97-AF65-F5344CB8AC3E}">
        <p14:creationId xmlns:p14="http://schemas.microsoft.com/office/powerpoint/2010/main" val="203378631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0" y="0"/>
            <a:ext cx="12192000" cy="6872068"/>
            <a:chOff x="0" y="0"/>
            <a:chExt cx="12192000" cy="6872068"/>
          </a:xfrm>
        </p:grpSpPr>
        <p:sp>
          <p:nvSpPr>
            <p:cNvPr id="2" name="Rectangle 1"/>
            <p:cNvSpPr/>
            <p:nvPr/>
          </p:nvSpPr>
          <p:spPr>
            <a:xfrm>
              <a:off x="0" y="0"/>
              <a:ext cx="12192000" cy="432000"/>
            </a:xfrm>
            <a:prstGeom prst="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 name="Rectangle 2"/>
            <p:cNvSpPr/>
            <p:nvPr/>
          </p:nvSpPr>
          <p:spPr>
            <a:xfrm>
              <a:off x="0" y="6440068"/>
              <a:ext cx="12192000" cy="432000"/>
            </a:xfrm>
            <a:prstGeom prst="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5" name="Rectangle 4"/>
          <p:cNvSpPr/>
          <p:nvPr/>
        </p:nvSpPr>
        <p:spPr>
          <a:xfrm>
            <a:off x="332935" y="685218"/>
            <a:ext cx="11526130" cy="4832092"/>
          </a:xfrm>
          <a:prstGeom prst="rect">
            <a:avLst/>
          </a:prstGeom>
        </p:spPr>
        <p:txBody>
          <a:bodyPr wrap="square">
            <a:spAutoFit/>
          </a:bodyPr>
          <a:lstStyle/>
          <a:p>
            <a:pPr algn="just">
              <a:lnSpc>
                <a:spcPct val="200000"/>
              </a:lnSpc>
            </a:pPr>
            <a:r>
              <a:rPr lang="en-GB" sz="2200" b="1" dirty="0"/>
              <a:t>d. Cathode Materials: </a:t>
            </a:r>
            <a:r>
              <a:rPr lang="en-GB" sz="2200" dirty="0"/>
              <a:t>Some cathode materials, like lithium cobalt oxide (LiCoO</a:t>
            </a:r>
            <a:r>
              <a:rPr lang="en-GB" sz="2200" baseline="-25000" dirty="0"/>
              <a:t>2</a:t>
            </a:r>
            <a:r>
              <a:rPr lang="en-GB" sz="2200" dirty="0"/>
              <a:t>), can be less stable and more prone to thermal runaway compared to other materials like lithium iron phosphate (LiFePO</a:t>
            </a:r>
            <a:r>
              <a:rPr lang="en-GB" sz="2200" baseline="-25000" dirty="0"/>
              <a:t>4</a:t>
            </a:r>
            <a:r>
              <a:rPr lang="en-GB" sz="2200" dirty="0"/>
              <a:t>).</a:t>
            </a:r>
          </a:p>
          <a:p>
            <a:pPr algn="just">
              <a:lnSpc>
                <a:spcPct val="200000"/>
              </a:lnSpc>
            </a:pPr>
            <a:r>
              <a:rPr lang="en-GB" sz="2200" b="1" dirty="0"/>
              <a:t>e. Cell Design: </a:t>
            </a:r>
            <a:r>
              <a:rPr lang="en-GB" sz="2200" dirty="0"/>
              <a:t>Proper cell design, including safety features like thermal management, pressure relief mechanisms, and separator materials, is essential to mitigate safety risks.</a:t>
            </a:r>
          </a:p>
          <a:p>
            <a:pPr algn="just">
              <a:lnSpc>
                <a:spcPct val="200000"/>
              </a:lnSpc>
            </a:pPr>
            <a:r>
              <a:rPr lang="en-GB" sz="2200" b="1" dirty="0"/>
              <a:t>f. Recycling: </a:t>
            </a:r>
            <a:r>
              <a:rPr lang="en-GB" sz="2200" dirty="0"/>
              <a:t>Disposing of or recycling used EV batteries is an environmental and safety concern, as improper handling can lead to pollution or hazards.</a:t>
            </a:r>
          </a:p>
        </p:txBody>
      </p:sp>
    </p:spTree>
    <p:extLst>
      <p:ext uri="{BB962C8B-B14F-4D97-AF65-F5344CB8AC3E}">
        <p14:creationId xmlns:p14="http://schemas.microsoft.com/office/powerpoint/2010/main" val="365109347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0" y="0"/>
            <a:ext cx="12192000" cy="6872068"/>
            <a:chOff x="0" y="0"/>
            <a:chExt cx="12192000" cy="6872068"/>
          </a:xfrm>
        </p:grpSpPr>
        <p:sp>
          <p:nvSpPr>
            <p:cNvPr id="2" name="Rectangle 1"/>
            <p:cNvSpPr/>
            <p:nvPr/>
          </p:nvSpPr>
          <p:spPr>
            <a:xfrm>
              <a:off x="0" y="0"/>
              <a:ext cx="12192000" cy="432000"/>
            </a:xfrm>
            <a:prstGeom prst="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 name="Rectangle 2"/>
            <p:cNvSpPr/>
            <p:nvPr/>
          </p:nvSpPr>
          <p:spPr>
            <a:xfrm>
              <a:off x="0" y="6440068"/>
              <a:ext cx="12192000" cy="432000"/>
            </a:xfrm>
            <a:prstGeom prst="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5" name="Rectangle 4"/>
          <p:cNvSpPr/>
          <p:nvPr/>
        </p:nvSpPr>
        <p:spPr>
          <a:xfrm>
            <a:off x="208671" y="572677"/>
            <a:ext cx="11774658" cy="4893647"/>
          </a:xfrm>
          <a:prstGeom prst="rect">
            <a:avLst/>
          </a:prstGeom>
        </p:spPr>
        <p:txBody>
          <a:bodyPr wrap="square">
            <a:spAutoFit/>
          </a:bodyPr>
          <a:lstStyle/>
          <a:p>
            <a:pPr algn="just">
              <a:lnSpc>
                <a:spcPct val="200000"/>
              </a:lnSpc>
            </a:pPr>
            <a:r>
              <a:rPr lang="en-GB" sz="2400" b="1" dirty="0" smtClean="0"/>
              <a:t>3. RECYCLING REQUIREMENTS:</a:t>
            </a:r>
            <a:endParaRPr lang="en-GB" sz="2400" dirty="0" smtClean="0"/>
          </a:p>
          <a:p>
            <a:pPr algn="just">
              <a:lnSpc>
                <a:spcPct val="200000"/>
              </a:lnSpc>
            </a:pPr>
            <a:r>
              <a:rPr lang="en-GB" sz="2200" b="1" dirty="0" smtClean="0"/>
              <a:t>a</a:t>
            </a:r>
            <a:r>
              <a:rPr lang="en-GB" sz="2200" b="1" dirty="0"/>
              <a:t>. Resource Conservation: </a:t>
            </a:r>
            <a:r>
              <a:rPr lang="en-GB" sz="2200" dirty="0"/>
              <a:t>Recycling EV batteries helps conserve valuable materials like lithium, cobalt, and nickel, reducing the need for new mining and lowering environmental impact.</a:t>
            </a:r>
          </a:p>
          <a:p>
            <a:pPr algn="just">
              <a:lnSpc>
                <a:spcPct val="200000"/>
              </a:lnSpc>
            </a:pPr>
            <a:r>
              <a:rPr lang="en-GB" sz="2200" b="1" dirty="0"/>
              <a:t>b. Environmental Regulations: </a:t>
            </a:r>
            <a:r>
              <a:rPr lang="en-GB" sz="2200" dirty="0"/>
              <a:t>Recycling facilities must adhere to strict environmental regulations to handle and dispose of hazardous battery materials safely.</a:t>
            </a:r>
          </a:p>
          <a:p>
            <a:pPr algn="just">
              <a:lnSpc>
                <a:spcPct val="200000"/>
              </a:lnSpc>
            </a:pPr>
            <a:r>
              <a:rPr lang="en-GB" sz="2200" b="1" dirty="0"/>
              <a:t>c. Collection and Transportation: </a:t>
            </a:r>
            <a:r>
              <a:rPr lang="en-GB" sz="2200" dirty="0"/>
              <a:t>Efficient collection and transportation systems are required to gather used batteries from various sources, including vehicle manufacturers and end-of-life vehicles</a:t>
            </a:r>
            <a:r>
              <a:rPr lang="en-GB" sz="2200" dirty="0" smtClean="0"/>
              <a:t>.</a:t>
            </a:r>
            <a:endParaRPr lang="en-GB" sz="2200" dirty="0"/>
          </a:p>
        </p:txBody>
      </p:sp>
    </p:spTree>
    <p:extLst>
      <p:ext uri="{BB962C8B-B14F-4D97-AF65-F5344CB8AC3E}">
        <p14:creationId xmlns:p14="http://schemas.microsoft.com/office/powerpoint/2010/main" val="21701716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0" y="0"/>
            <a:ext cx="12192000" cy="6872068"/>
            <a:chOff x="0" y="0"/>
            <a:chExt cx="12192000" cy="6872068"/>
          </a:xfrm>
        </p:grpSpPr>
        <p:sp>
          <p:nvSpPr>
            <p:cNvPr id="2" name="Rectangle 1"/>
            <p:cNvSpPr/>
            <p:nvPr/>
          </p:nvSpPr>
          <p:spPr>
            <a:xfrm>
              <a:off x="0" y="0"/>
              <a:ext cx="12192000" cy="432000"/>
            </a:xfrm>
            <a:prstGeom prst="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 name="Rectangle 2"/>
            <p:cNvSpPr/>
            <p:nvPr/>
          </p:nvSpPr>
          <p:spPr>
            <a:xfrm>
              <a:off x="0" y="6440068"/>
              <a:ext cx="12192000" cy="432000"/>
            </a:xfrm>
            <a:prstGeom prst="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5" name="Rectangle 4"/>
          <p:cNvSpPr/>
          <p:nvPr/>
        </p:nvSpPr>
        <p:spPr>
          <a:xfrm>
            <a:off x="389205" y="432000"/>
            <a:ext cx="11624603" cy="5509200"/>
          </a:xfrm>
          <a:prstGeom prst="rect">
            <a:avLst/>
          </a:prstGeom>
        </p:spPr>
        <p:txBody>
          <a:bodyPr wrap="square">
            <a:spAutoFit/>
          </a:bodyPr>
          <a:lstStyle/>
          <a:p>
            <a:pPr algn="just">
              <a:lnSpc>
                <a:spcPct val="200000"/>
              </a:lnSpc>
            </a:pPr>
            <a:r>
              <a:rPr lang="en-GB" sz="2200" b="1" dirty="0"/>
              <a:t>d. Battery Disassembly: </a:t>
            </a:r>
            <a:r>
              <a:rPr lang="en-GB" sz="2200" dirty="0"/>
              <a:t>The recycling process involves disassembling batteries, separating components, and extracting valuable materials.</a:t>
            </a:r>
          </a:p>
          <a:p>
            <a:pPr algn="just">
              <a:lnSpc>
                <a:spcPct val="200000"/>
              </a:lnSpc>
            </a:pPr>
            <a:r>
              <a:rPr lang="en-GB" sz="2200" b="1" dirty="0"/>
              <a:t>e. Material Recovery: </a:t>
            </a:r>
            <a:r>
              <a:rPr lang="en-GB" sz="2200" dirty="0"/>
              <a:t>Recycling plants recover usable materials from old batteries through processes like hydrometallurgy, pyrometallurgy, and direct recycling.</a:t>
            </a:r>
          </a:p>
          <a:p>
            <a:pPr algn="just">
              <a:lnSpc>
                <a:spcPct val="200000"/>
              </a:lnSpc>
            </a:pPr>
            <a:r>
              <a:rPr lang="en-GB" sz="2200" b="1" dirty="0"/>
              <a:t>f. Reuse: </a:t>
            </a:r>
            <a:r>
              <a:rPr lang="en-GB" sz="2200" dirty="0"/>
              <a:t>Whenever possible, used batteries that still meet safety and performance criteria can be refurbished and reused in other applications, reducing the demand for new batteries.</a:t>
            </a:r>
          </a:p>
          <a:p>
            <a:pPr algn="just">
              <a:lnSpc>
                <a:spcPct val="200000"/>
              </a:lnSpc>
            </a:pPr>
            <a:r>
              <a:rPr lang="en-GB" sz="2200" b="1" dirty="0"/>
              <a:t>g. Disposal of Hazardous Waste: </a:t>
            </a:r>
            <a:r>
              <a:rPr lang="en-GB" sz="2200" dirty="0"/>
              <a:t>Any non-reusable battery components should be disposed of in accordance with environmental regulations, preventing pollution and protecting public health.</a:t>
            </a:r>
          </a:p>
        </p:txBody>
      </p:sp>
    </p:spTree>
    <p:extLst>
      <p:ext uri="{BB962C8B-B14F-4D97-AF65-F5344CB8AC3E}">
        <p14:creationId xmlns:p14="http://schemas.microsoft.com/office/powerpoint/2010/main" val="173430650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0" y="0"/>
            <a:ext cx="12192000" cy="6872068"/>
            <a:chOff x="0" y="0"/>
            <a:chExt cx="12192000" cy="6872068"/>
          </a:xfrm>
        </p:grpSpPr>
        <p:sp>
          <p:nvSpPr>
            <p:cNvPr id="2" name="Rectangle 1"/>
            <p:cNvSpPr/>
            <p:nvPr/>
          </p:nvSpPr>
          <p:spPr>
            <a:xfrm>
              <a:off x="0" y="0"/>
              <a:ext cx="12192000" cy="432000"/>
            </a:xfrm>
            <a:prstGeom prst="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 name="Rectangle 2"/>
            <p:cNvSpPr/>
            <p:nvPr/>
          </p:nvSpPr>
          <p:spPr>
            <a:xfrm>
              <a:off x="0" y="6440068"/>
              <a:ext cx="12192000" cy="432000"/>
            </a:xfrm>
            <a:prstGeom prst="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6" name="Rectangle 5"/>
          <p:cNvSpPr/>
          <p:nvPr/>
        </p:nvSpPr>
        <p:spPr>
          <a:xfrm>
            <a:off x="243244" y="599608"/>
            <a:ext cx="5852756" cy="461665"/>
          </a:xfrm>
          <a:prstGeom prst="rect">
            <a:avLst/>
          </a:prstGeom>
        </p:spPr>
        <p:txBody>
          <a:bodyPr wrap="none">
            <a:spAutoFit/>
          </a:bodyPr>
          <a:lstStyle/>
          <a:p>
            <a:r>
              <a:rPr lang="en-GB" sz="2400" b="1" dirty="0" smtClean="0"/>
              <a:t>CHEMISTRY FOR ELECTRIC POWER MOBILITY</a:t>
            </a:r>
            <a:endParaRPr lang="en-GB" sz="2400" b="1" dirty="0"/>
          </a:p>
        </p:txBody>
      </p:sp>
      <p:sp>
        <p:nvSpPr>
          <p:cNvPr id="7" name="Rectangle 6"/>
          <p:cNvSpPr/>
          <p:nvPr/>
        </p:nvSpPr>
        <p:spPr>
          <a:xfrm>
            <a:off x="572085" y="1071462"/>
            <a:ext cx="11371385" cy="4662815"/>
          </a:xfrm>
          <a:prstGeom prst="rect">
            <a:avLst/>
          </a:prstGeom>
        </p:spPr>
        <p:txBody>
          <a:bodyPr wrap="square">
            <a:spAutoFit/>
          </a:bodyPr>
          <a:lstStyle/>
          <a:p>
            <a:pPr algn="just">
              <a:lnSpc>
                <a:spcPct val="150000"/>
              </a:lnSpc>
            </a:pPr>
            <a:r>
              <a:rPr lang="en-GB" sz="2200" b="1" dirty="0" smtClean="0"/>
              <a:t>ELECTRIC VEHICLES (EVS):</a:t>
            </a:r>
            <a:endParaRPr lang="en-GB" sz="2200" dirty="0" smtClean="0"/>
          </a:p>
          <a:p>
            <a:pPr marL="342900" indent="-342900" algn="just">
              <a:lnSpc>
                <a:spcPct val="150000"/>
              </a:lnSpc>
              <a:buFont typeface="Arial" panose="020B0604020202020204" pitchFamily="34" charset="0"/>
              <a:buChar char="•"/>
            </a:pPr>
            <a:r>
              <a:rPr lang="en-GB" sz="2200" dirty="0" smtClean="0"/>
              <a:t>Electric </a:t>
            </a:r>
            <a:r>
              <a:rPr lang="en-GB" sz="2200" dirty="0"/>
              <a:t>vehicles are powered by electricity instead of internal combustion engines, reducing greenhouse gas emissions.</a:t>
            </a:r>
          </a:p>
          <a:p>
            <a:pPr marL="342900" indent="-342900" algn="just">
              <a:lnSpc>
                <a:spcPct val="150000"/>
              </a:lnSpc>
              <a:buFont typeface="Arial" panose="020B0604020202020204" pitchFamily="34" charset="0"/>
              <a:buChar char="•"/>
            </a:pPr>
            <a:r>
              <a:rPr lang="en-GB" sz="2200" dirty="0"/>
              <a:t>They use rechargeable batteries to store electrical energy for propulsion.</a:t>
            </a:r>
          </a:p>
          <a:p>
            <a:pPr marL="342900" indent="-342900" algn="just">
              <a:lnSpc>
                <a:spcPct val="150000"/>
              </a:lnSpc>
              <a:buFont typeface="Arial" panose="020B0604020202020204" pitchFamily="34" charset="0"/>
              <a:buChar char="•"/>
            </a:pPr>
            <a:r>
              <a:rPr lang="en-GB" sz="2200" dirty="0"/>
              <a:t>The key components of an EV include the battery pack, electric motor, power electronics, and a charger.</a:t>
            </a:r>
          </a:p>
          <a:p>
            <a:pPr marL="342900" indent="-342900" algn="just">
              <a:lnSpc>
                <a:spcPct val="150000"/>
              </a:lnSpc>
              <a:buFont typeface="Arial" panose="020B0604020202020204" pitchFamily="34" charset="0"/>
              <a:buChar char="•"/>
            </a:pPr>
            <a:r>
              <a:rPr lang="en-GB" sz="2200" dirty="0"/>
              <a:t>The electric motor converts electrical energy from the battery into mechanical energy to drive the vehicle.</a:t>
            </a:r>
          </a:p>
          <a:p>
            <a:pPr marL="342900" indent="-342900" algn="just">
              <a:lnSpc>
                <a:spcPct val="150000"/>
              </a:lnSpc>
              <a:buFont typeface="Arial" panose="020B0604020202020204" pitchFamily="34" charset="0"/>
              <a:buChar char="•"/>
            </a:pPr>
            <a:r>
              <a:rPr lang="en-GB" sz="2200" dirty="0"/>
              <a:t>Electric vehicles produce zero tailpipe emissions, reducing air pollution in urban areas.</a:t>
            </a:r>
            <a:endParaRPr lang="en-GB" sz="2200" b="0" i="0" dirty="0">
              <a:effectLst/>
            </a:endParaRPr>
          </a:p>
        </p:txBody>
      </p:sp>
    </p:spTree>
    <p:extLst>
      <p:ext uri="{BB962C8B-B14F-4D97-AF65-F5344CB8AC3E}">
        <p14:creationId xmlns:p14="http://schemas.microsoft.com/office/powerpoint/2010/main" val="88630079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0" y="0"/>
            <a:ext cx="12192000" cy="6872068"/>
            <a:chOff x="0" y="0"/>
            <a:chExt cx="12192000" cy="6872068"/>
          </a:xfrm>
        </p:grpSpPr>
        <p:sp>
          <p:nvSpPr>
            <p:cNvPr id="2" name="Rectangle 1"/>
            <p:cNvSpPr/>
            <p:nvPr/>
          </p:nvSpPr>
          <p:spPr>
            <a:xfrm>
              <a:off x="0" y="0"/>
              <a:ext cx="12192000" cy="432000"/>
            </a:xfrm>
            <a:prstGeom prst="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 name="Rectangle 2"/>
            <p:cNvSpPr/>
            <p:nvPr/>
          </p:nvSpPr>
          <p:spPr>
            <a:xfrm>
              <a:off x="0" y="6440068"/>
              <a:ext cx="12192000" cy="432000"/>
            </a:xfrm>
            <a:prstGeom prst="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5" name="Rectangle 4"/>
          <p:cNvSpPr/>
          <p:nvPr/>
        </p:nvSpPr>
        <p:spPr>
          <a:xfrm>
            <a:off x="290732" y="643016"/>
            <a:ext cx="11610535" cy="5170646"/>
          </a:xfrm>
          <a:prstGeom prst="rect">
            <a:avLst/>
          </a:prstGeom>
        </p:spPr>
        <p:txBody>
          <a:bodyPr wrap="square">
            <a:spAutoFit/>
          </a:bodyPr>
          <a:lstStyle/>
          <a:p>
            <a:pPr algn="just">
              <a:lnSpc>
                <a:spcPct val="150000"/>
              </a:lnSpc>
            </a:pPr>
            <a:r>
              <a:rPr lang="en-GB" sz="2200" b="1" dirty="0" smtClean="0"/>
              <a:t>BATTERY CHEMISTRY:</a:t>
            </a:r>
            <a:endParaRPr lang="en-GB" sz="2200" dirty="0" smtClean="0"/>
          </a:p>
          <a:p>
            <a:pPr marL="342900" indent="-342900" algn="just">
              <a:lnSpc>
                <a:spcPct val="150000"/>
              </a:lnSpc>
              <a:buFont typeface="Arial" panose="020B0604020202020204" pitchFamily="34" charset="0"/>
              <a:buChar char="•"/>
            </a:pPr>
            <a:r>
              <a:rPr lang="en-GB" sz="2200" dirty="0" smtClean="0"/>
              <a:t>Lithium-ion </a:t>
            </a:r>
            <a:r>
              <a:rPr lang="en-GB" sz="2200" dirty="0"/>
              <a:t>(Li-ion) batteries are the most common type used in EVs due to their high energy density and relatively long lifespan.</a:t>
            </a:r>
          </a:p>
          <a:p>
            <a:pPr marL="342900" indent="-342900" algn="just">
              <a:lnSpc>
                <a:spcPct val="150000"/>
              </a:lnSpc>
              <a:buFont typeface="Arial" panose="020B0604020202020204" pitchFamily="34" charset="0"/>
              <a:buChar char="•"/>
            </a:pPr>
            <a:r>
              <a:rPr lang="en-GB" sz="2200" dirty="0"/>
              <a:t>Li-ion batteries contain a cathode, anode, separator, and electrolyte to facilitate the flow of lithium ions during charging and discharging.</a:t>
            </a:r>
          </a:p>
          <a:p>
            <a:pPr marL="342900" indent="-342900" algn="just">
              <a:lnSpc>
                <a:spcPct val="150000"/>
              </a:lnSpc>
              <a:buFont typeface="Arial" panose="020B0604020202020204" pitchFamily="34" charset="0"/>
              <a:buChar char="•"/>
            </a:pPr>
            <a:r>
              <a:rPr lang="en-GB" sz="2200" dirty="0"/>
              <a:t>The cathode typically consists of lithium cobalt oxide (LiCoO</a:t>
            </a:r>
            <a:r>
              <a:rPr lang="en-GB" sz="2200" baseline="-25000" dirty="0"/>
              <a:t>2</a:t>
            </a:r>
            <a:r>
              <a:rPr lang="en-GB" sz="2200" dirty="0"/>
              <a:t>), lithium iron phosphate (LiFePO</a:t>
            </a:r>
            <a:r>
              <a:rPr lang="en-GB" sz="2200" baseline="-25000" dirty="0"/>
              <a:t>4</a:t>
            </a:r>
            <a:r>
              <a:rPr lang="en-GB" sz="2200" dirty="0"/>
              <a:t>), or other materials that can store and release lithium ions.</a:t>
            </a:r>
          </a:p>
          <a:p>
            <a:pPr marL="342900" indent="-342900" algn="just">
              <a:lnSpc>
                <a:spcPct val="150000"/>
              </a:lnSpc>
              <a:buFont typeface="Arial" panose="020B0604020202020204" pitchFamily="34" charset="0"/>
              <a:buChar char="•"/>
            </a:pPr>
            <a:r>
              <a:rPr lang="en-GB" sz="2200" dirty="0"/>
              <a:t>The anode is usually made of graphite or other carbon-based materials.</a:t>
            </a:r>
          </a:p>
          <a:p>
            <a:pPr marL="342900" indent="-342900" algn="just">
              <a:lnSpc>
                <a:spcPct val="150000"/>
              </a:lnSpc>
              <a:buFont typeface="Arial" panose="020B0604020202020204" pitchFamily="34" charset="0"/>
              <a:buChar char="•"/>
            </a:pPr>
            <a:r>
              <a:rPr lang="en-GB" sz="2200" dirty="0"/>
              <a:t>The electrolyte is a lithium salt dissolved in a solvent, allowing lithium ions to move between the cathode and anode.</a:t>
            </a:r>
            <a:endParaRPr lang="en-GB" sz="2200" b="0" i="0" dirty="0">
              <a:effectLst/>
            </a:endParaRPr>
          </a:p>
        </p:txBody>
      </p:sp>
    </p:spTree>
    <p:extLst>
      <p:ext uri="{BB962C8B-B14F-4D97-AF65-F5344CB8AC3E}">
        <p14:creationId xmlns:p14="http://schemas.microsoft.com/office/powerpoint/2010/main" val="134423837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0" y="0"/>
            <a:ext cx="12192000" cy="6872068"/>
            <a:chOff x="0" y="0"/>
            <a:chExt cx="12192000" cy="6872068"/>
          </a:xfrm>
        </p:grpSpPr>
        <p:sp>
          <p:nvSpPr>
            <p:cNvPr id="2" name="Rectangle 1"/>
            <p:cNvSpPr/>
            <p:nvPr/>
          </p:nvSpPr>
          <p:spPr>
            <a:xfrm>
              <a:off x="0" y="0"/>
              <a:ext cx="12192000" cy="432000"/>
            </a:xfrm>
            <a:prstGeom prst="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 name="Rectangle 2"/>
            <p:cNvSpPr/>
            <p:nvPr/>
          </p:nvSpPr>
          <p:spPr>
            <a:xfrm>
              <a:off x="0" y="6440068"/>
              <a:ext cx="12192000" cy="432000"/>
            </a:xfrm>
            <a:prstGeom prst="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5" name="Rectangle 4"/>
          <p:cNvSpPr/>
          <p:nvPr/>
        </p:nvSpPr>
        <p:spPr>
          <a:xfrm>
            <a:off x="262596" y="623020"/>
            <a:ext cx="11709009" cy="4832092"/>
          </a:xfrm>
          <a:prstGeom prst="rect">
            <a:avLst/>
          </a:prstGeom>
        </p:spPr>
        <p:txBody>
          <a:bodyPr wrap="square">
            <a:spAutoFit/>
          </a:bodyPr>
          <a:lstStyle/>
          <a:p>
            <a:pPr algn="just">
              <a:lnSpc>
                <a:spcPct val="200000"/>
              </a:lnSpc>
            </a:pPr>
            <a:r>
              <a:rPr lang="en-GB" sz="2200" b="1" dirty="0" smtClean="0"/>
              <a:t>CHARGING AND DISCHARGING:</a:t>
            </a:r>
            <a:endParaRPr lang="en-GB" sz="2200" dirty="0" smtClean="0"/>
          </a:p>
          <a:p>
            <a:pPr marL="342900" indent="-342900" algn="just">
              <a:lnSpc>
                <a:spcPct val="200000"/>
              </a:lnSpc>
              <a:buFont typeface="Arial" panose="020B0604020202020204" pitchFamily="34" charset="0"/>
              <a:buChar char="•"/>
            </a:pPr>
            <a:r>
              <a:rPr lang="en-GB" sz="2200" dirty="0" smtClean="0"/>
              <a:t>When </a:t>
            </a:r>
            <a:r>
              <a:rPr lang="en-GB" sz="2200" dirty="0"/>
              <a:t>an EV is plugged in for charging, electricity is supplied to the battery, causing lithium ions to move from the cathode to the anode, storing energy.</a:t>
            </a:r>
          </a:p>
          <a:p>
            <a:pPr marL="342900" indent="-342900" algn="just">
              <a:lnSpc>
                <a:spcPct val="200000"/>
              </a:lnSpc>
              <a:buFont typeface="Arial" panose="020B0604020202020204" pitchFamily="34" charset="0"/>
              <a:buChar char="•"/>
            </a:pPr>
            <a:r>
              <a:rPr lang="en-GB" sz="2200" dirty="0"/>
              <a:t>During discharge, when the vehicle is in use, the lithium ions return to the cathode, releasing stored energy and powering the electric motor.</a:t>
            </a:r>
          </a:p>
          <a:p>
            <a:pPr marL="342900" indent="-342900" algn="just">
              <a:lnSpc>
                <a:spcPct val="200000"/>
              </a:lnSpc>
              <a:buFont typeface="Arial" panose="020B0604020202020204" pitchFamily="34" charset="0"/>
              <a:buChar char="•"/>
            </a:pPr>
            <a:r>
              <a:rPr lang="en-GB" sz="2200" dirty="0"/>
              <a:t>The rate at which a battery can be charged and discharged is influenced by its chemistry and design, as well as temperature conditions.</a:t>
            </a:r>
            <a:endParaRPr lang="en-GB" sz="2200" b="0" i="0" dirty="0">
              <a:effectLst/>
            </a:endParaRPr>
          </a:p>
        </p:txBody>
      </p:sp>
    </p:spTree>
    <p:extLst>
      <p:ext uri="{BB962C8B-B14F-4D97-AF65-F5344CB8AC3E}">
        <p14:creationId xmlns:p14="http://schemas.microsoft.com/office/powerpoint/2010/main" val="143766467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0" y="0"/>
            <a:ext cx="12192000" cy="6872068"/>
            <a:chOff x="0" y="0"/>
            <a:chExt cx="12192000" cy="6872068"/>
          </a:xfrm>
        </p:grpSpPr>
        <p:sp>
          <p:nvSpPr>
            <p:cNvPr id="2" name="Rectangle 1"/>
            <p:cNvSpPr/>
            <p:nvPr/>
          </p:nvSpPr>
          <p:spPr>
            <a:xfrm>
              <a:off x="0" y="0"/>
              <a:ext cx="12192000" cy="432000"/>
            </a:xfrm>
            <a:prstGeom prst="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 name="Rectangle 2"/>
            <p:cNvSpPr/>
            <p:nvPr/>
          </p:nvSpPr>
          <p:spPr>
            <a:xfrm>
              <a:off x="0" y="6440068"/>
              <a:ext cx="12192000" cy="432000"/>
            </a:xfrm>
            <a:prstGeom prst="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5" name="Rectangle 4"/>
          <p:cNvSpPr/>
          <p:nvPr/>
        </p:nvSpPr>
        <p:spPr>
          <a:xfrm>
            <a:off x="262597" y="522209"/>
            <a:ext cx="11765280" cy="4832092"/>
          </a:xfrm>
          <a:prstGeom prst="rect">
            <a:avLst/>
          </a:prstGeom>
        </p:spPr>
        <p:txBody>
          <a:bodyPr wrap="square">
            <a:spAutoFit/>
          </a:bodyPr>
          <a:lstStyle/>
          <a:p>
            <a:pPr algn="just">
              <a:lnSpc>
                <a:spcPct val="200000"/>
              </a:lnSpc>
            </a:pPr>
            <a:r>
              <a:rPr lang="en-GB" sz="2200" b="1" dirty="0" smtClean="0"/>
              <a:t>BATTERY MANAGEMENT AND SAFETY:</a:t>
            </a:r>
            <a:endParaRPr lang="en-GB" sz="2200" dirty="0" smtClean="0"/>
          </a:p>
          <a:p>
            <a:pPr marL="342900" indent="-342900" algn="just">
              <a:lnSpc>
                <a:spcPct val="200000"/>
              </a:lnSpc>
              <a:buFont typeface="Arial" panose="020B0604020202020204" pitchFamily="34" charset="0"/>
              <a:buChar char="•"/>
            </a:pPr>
            <a:r>
              <a:rPr lang="en-GB" sz="2200" dirty="0" smtClean="0"/>
              <a:t>Battery </a:t>
            </a:r>
            <a:r>
              <a:rPr lang="en-GB" sz="2200" dirty="0"/>
              <a:t>management systems (BMS) monitor and control various parameters of the battery, such as voltage, temperature, and state of charge, to ensure safe and efficient operation.</a:t>
            </a:r>
          </a:p>
          <a:p>
            <a:pPr marL="342900" indent="-342900" algn="just">
              <a:lnSpc>
                <a:spcPct val="200000"/>
              </a:lnSpc>
              <a:buFont typeface="Arial" panose="020B0604020202020204" pitchFamily="34" charset="0"/>
              <a:buChar char="•"/>
            </a:pPr>
            <a:r>
              <a:rPr lang="en-GB" sz="2200" dirty="0"/>
              <a:t>Overcharging, </a:t>
            </a:r>
            <a:r>
              <a:rPr lang="en-GB" sz="2200" dirty="0" smtClean="0"/>
              <a:t>overdischarging, </a:t>
            </a:r>
            <a:r>
              <a:rPr lang="en-GB" sz="2200" dirty="0"/>
              <a:t>and high temperatures can degrade battery performance and pose safety risks, so BMS systems help prevent these issues.</a:t>
            </a:r>
          </a:p>
          <a:p>
            <a:pPr marL="342900" indent="-342900" algn="just">
              <a:lnSpc>
                <a:spcPct val="200000"/>
              </a:lnSpc>
              <a:buFont typeface="Arial" panose="020B0604020202020204" pitchFamily="34" charset="0"/>
              <a:buChar char="•"/>
            </a:pPr>
            <a:r>
              <a:rPr lang="en-GB" sz="2200" dirty="0"/>
              <a:t>Cooling and thermal management systems are used to maintain the battery's temperature within safe limits during operation.</a:t>
            </a:r>
            <a:endParaRPr lang="en-GB" sz="2200" b="0" i="0" dirty="0">
              <a:effectLst/>
            </a:endParaRPr>
          </a:p>
        </p:txBody>
      </p:sp>
    </p:spTree>
    <p:extLst>
      <p:ext uri="{BB962C8B-B14F-4D97-AF65-F5344CB8AC3E}">
        <p14:creationId xmlns:p14="http://schemas.microsoft.com/office/powerpoint/2010/main" val="237382013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0" y="0"/>
            <a:ext cx="12192000" cy="6872068"/>
            <a:chOff x="0" y="0"/>
            <a:chExt cx="12192000" cy="6872068"/>
          </a:xfrm>
        </p:grpSpPr>
        <p:sp>
          <p:nvSpPr>
            <p:cNvPr id="2" name="Rectangle 1"/>
            <p:cNvSpPr/>
            <p:nvPr/>
          </p:nvSpPr>
          <p:spPr>
            <a:xfrm>
              <a:off x="0" y="0"/>
              <a:ext cx="12192000" cy="432000"/>
            </a:xfrm>
            <a:prstGeom prst="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 name="Rectangle 2"/>
            <p:cNvSpPr/>
            <p:nvPr/>
          </p:nvSpPr>
          <p:spPr>
            <a:xfrm>
              <a:off x="0" y="6440068"/>
              <a:ext cx="12192000" cy="432000"/>
            </a:xfrm>
            <a:prstGeom prst="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5" name="Rectangle 4"/>
          <p:cNvSpPr/>
          <p:nvPr/>
        </p:nvSpPr>
        <p:spPr>
          <a:xfrm>
            <a:off x="515814" y="564529"/>
            <a:ext cx="11357317" cy="3477875"/>
          </a:xfrm>
          <a:prstGeom prst="rect">
            <a:avLst/>
          </a:prstGeom>
        </p:spPr>
        <p:txBody>
          <a:bodyPr wrap="square">
            <a:spAutoFit/>
          </a:bodyPr>
          <a:lstStyle/>
          <a:p>
            <a:pPr algn="just">
              <a:lnSpc>
                <a:spcPct val="200000"/>
              </a:lnSpc>
            </a:pPr>
            <a:r>
              <a:rPr lang="en-GB" sz="2200" b="1" dirty="0" smtClean="0"/>
              <a:t>ENERGY EFFICIENCY:</a:t>
            </a:r>
            <a:endParaRPr lang="en-GB" sz="2200" dirty="0" smtClean="0"/>
          </a:p>
          <a:p>
            <a:pPr marL="342900" indent="-342900" algn="just">
              <a:lnSpc>
                <a:spcPct val="200000"/>
              </a:lnSpc>
              <a:buFont typeface="Arial" panose="020B0604020202020204" pitchFamily="34" charset="0"/>
              <a:buChar char="•"/>
            </a:pPr>
            <a:r>
              <a:rPr lang="en-GB" sz="2200" dirty="0" smtClean="0"/>
              <a:t>EVs </a:t>
            </a:r>
            <a:r>
              <a:rPr lang="en-GB" sz="2200" dirty="0"/>
              <a:t>are generally more energy-efficient than internal combustion engine vehicles, converting a higher percentage of the electrical energy into vehicle propulsion.</a:t>
            </a:r>
          </a:p>
          <a:p>
            <a:pPr marL="342900" indent="-342900" algn="just">
              <a:lnSpc>
                <a:spcPct val="200000"/>
              </a:lnSpc>
              <a:buFont typeface="Arial" panose="020B0604020202020204" pitchFamily="34" charset="0"/>
              <a:buChar char="•"/>
            </a:pPr>
            <a:r>
              <a:rPr lang="en-GB" sz="2200" dirty="0"/>
              <a:t>Regenerative braking systems in EVs capture and store energy during deceleration, improving overall efficiency by recycling energy that would be wasted in traditional vehicles.</a:t>
            </a:r>
            <a:endParaRPr lang="en-GB" sz="2200" b="0" i="0" dirty="0">
              <a:effectLst/>
            </a:endParaRPr>
          </a:p>
        </p:txBody>
      </p:sp>
    </p:spTree>
    <p:extLst>
      <p:ext uri="{BB962C8B-B14F-4D97-AF65-F5344CB8AC3E}">
        <p14:creationId xmlns:p14="http://schemas.microsoft.com/office/powerpoint/2010/main" val="216537155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0" y="0"/>
            <a:ext cx="12192000" cy="6872068"/>
            <a:chOff x="0" y="0"/>
            <a:chExt cx="12192000" cy="6872068"/>
          </a:xfrm>
        </p:grpSpPr>
        <p:sp>
          <p:nvSpPr>
            <p:cNvPr id="2" name="Rectangle 1"/>
            <p:cNvSpPr/>
            <p:nvPr/>
          </p:nvSpPr>
          <p:spPr>
            <a:xfrm>
              <a:off x="0" y="0"/>
              <a:ext cx="12192000" cy="432000"/>
            </a:xfrm>
            <a:prstGeom prst="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 name="Rectangle 2"/>
            <p:cNvSpPr/>
            <p:nvPr/>
          </p:nvSpPr>
          <p:spPr>
            <a:xfrm>
              <a:off x="0" y="6440068"/>
              <a:ext cx="12192000" cy="432000"/>
            </a:xfrm>
            <a:prstGeom prst="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5" name="Rectangle 4"/>
          <p:cNvSpPr/>
          <p:nvPr/>
        </p:nvSpPr>
        <p:spPr>
          <a:xfrm>
            <a:off x="248529" y="870246"/>
            <a:ext cx="11793415" cy="4154984"/>
          </a:xfrm>
          <a:prstGeom prst="rect">
            <a:avLst/>
          </a:prstGeom>
        </p:spPr>
        <p:txBody>
          <a:bodyPr wrap="square">
            <a:spAutoFit/>
          </a:bodyPr>
          <a:lstStyle/>
          <a:p>
            <a:pPr algn="just">
              <a:lnSpc>
                <a:spcPct val="200000"/>
              </a:lnSpc>
            </a:pPr>
            <a:r>
              <a:rPr lang="en-GB" sz="2200" b="1" dirty="0" smtClean="0"/>
              <a:t>SUSTAINABILITY:</a:t>
            </a:r>
            <a:endParaRPr lang="en-GB" sz="2200" dirty="0" smtClean="0"/>
          </a:p>
          <a:p>
            <a:pPr algn="just">
              <a:lnSpc>
                <a:spcPct val="200000"/>
              </a:lnSpc>
              <a:buFont typeface="Arial" panose="020B0604020202020204" pitchFamily="34" charset="0"/>
              <a:buChar char="•"/>
            </a:pPr>
            <a:r>
              <a:rPr lang="en-GB" sz="2200" dirty="0" smtClean="0"/>
              <a:t>The </a:t>
            </a:r>
            <a:r>
              <a:rPr lang="en-GB" sz="2200" dirty="0"/>
              <a:t>environmental impact of electric mobility also depends on the source of electricity used for charging. Clean energy sources such as wind, solar, and hydroelectric power can significantly reduce the carbon footprint of electric vehicles.</a:t>
            </a:r>
          </a:p>
          <a:p>
            <a:pPr algn="just">
              <a:lnSpc>
                <a:spcPct val="200000"/>
              </a:lnSpc>
              <a:buFont typeface="Arial" panose="020B0604020202020204" pitchFamily="34" charset="0"/>
              <a:buChar char="•"/>
            </a:pPr>
            <a:r>
              <a:rPr lang="en-GB" sz="2200" dirty="0"/>
              <a:t>Recycling and disposal of batteries are important for reducing their environmental impact, as they contain materials like lithium, cobalt, and nickel.</a:t>
            </a:r>
            <a:endParaRPr lang="en-GB" sz="2200" b="0" i="0" dirty="0">
              <a:effectLst/>
            </a:endParaRPr>
          </a:p>
        </p:txBody>
      </p:sp>
    </p:spTree>
    <p:extLst>
      <p:ext uri="{BB962C8B-B14F-4D97-AF65-F5344CB8AC3E}">
        <p14:creationId xmlns:p14="http://schemas.microsoft.com/office/powerpoint/2010/main" val="190451177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0" y="0"/>
            <a:ext cx="12192000" cy="6872068"/>
            <a:chOff x="0" y="0"/>
            <a:chExt cx="12192000" cy="6872068"/>
          </a:xfrm>
        </p:grpSpPr>
        <p:sp>
          <p:nvSpPr>
            <p:cNvPr id="2" name="Rectangle 1"/>
            <p:cNvSpPr/>
            <p:nvPr/>
          </p:nvSpPr>
          <p:spPr>
            <a:xfrm>
              <a:off x="0" y="0"/>
              <a:ext cx="12192000" cy="432000"/>
            </a:xfrm>
            <a:prstGeom prst="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 name="Rectangle 2"/>
            <p:cNvSpPr/>
            <p:nvPr/>
          </p:nvSpPr>
          <p:spPr>
            <a:xfrm>
              <a:off x="0" y="6440068"/>
              <a:ext cx="12192000" cy="432000"/>
            </a:xfrm>
            <a:prstGeom prst="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5" name="Rectangle 4"/>
          <p:cNvSpPr/>
          <p:nvPr/>
        </p:nvSpPr>
        <p:spPr>
          <a:xfrm>
            <a:off x="220393" y="761500"/>
            <a:ext cx="11554265" cy="4893647"/>
          </a:xfrm>
          <a:prstGeom prst="rect">
            <a:avLst/>
          </a:prstGeom>
        </p:spPr>
        <p:txBody>
          <a:bodyPr wrap="square">
            <a:spAutoFit/>
          </a:bodyPr>
          <a:lstStyle/>
          <a:p>
            <a:pPr algn="just">
              <a:lnSpc>
                <a:spcPct val="200000"/>
              </a:lnSpc>
            </a:pPr>
            <a:r>
              <a:rPr lang="en-GB" sz="2400" b="1" dirty="0" smtClean="0"/>
              <a:t>1. BATTERY DEMANDING CRITERIA:</a:t>
            </a:r>
            <a:endParaRPr lang="en-GB" sz="2400" dirty="0" smtClean="0"/>
          </a:p>
          <a:p>
            <a:pPr algn="just">
              <a:lnSpc>
                <a:spcPct val="200000"/>
              </a:lnSpc>
            </a:pPr>
            <a:r>
              <a:rPr lang="en-GB" sz="2200" b="1" dirty="0" smtClean="0"/>
              <a:t>a</a:t>
            </a:r>
            <a:r>
              <a:rPr lang="en-GB" sz="2200" b="1" dirty="0"/>
              <a:t>. Energy Density: </a:t>
            </a:r>
            <a:r>
              <a:rPr lang="en-GB" sz="2200" dirty="0"/>
              <a:t>High energy density is crucial to store more energy in a compact and lightweight battery. This allows for longer driving ranges and lighter vehicle weight.</a:t>
            </a:r>
          </a:p>
          <a:p>
            <a:pPr algn="just">
              <a:lnSpc>
                <a:spcPct val="200000"/>
              </a:lnSpc>
            </a:pPr>
            <a:r>
              <a:rPr lang="en-GB" sz="2200" b="1" dirty="0"/>
              <a:t>b. Power Density: </a:t>
            </a:r>
            <a:r>
              <a:rPr lang="en-GB" sz="2200" dirty="0"/>
              <a:t>High power density enables rapid acceleration and regenerative braking, improving overall vehicle performance.</a:t>
            </a:r>
          </a:p>
          <a:p>
            <a:pPr algn="just">
              <a:lnSpc>
                <a:spcPct val="200000"/>
              </a:lnSpc>
            </a:pPr>
            <a:r>
              <a:rPr lang="en-GB" sz="2200" b="1" dirty="0"/>
              <a:t>c. Cycle Life: </a:t>
            </a:r>
            <a:r>
              <a:rPr lang="en-GB" sz="2200" dirty="0"/>
              <a:t>EV batteries need a long cycle life to maintain performance over many charge and discharge cycles, ensuring the durability of the vehicle</a:t>
            </a:r>
            <a:r>
              <a:rPr lang="en-GB" sz="2200" dirty="0" smtClean="0"/>
              <a:t>.</a:t>
            </a:r>
            <a:endParaRPr lang="en-GB" sz="2200" dirty="0"/>
          </a:p>
        </p:txBody>
      </p:sp>
    </p:spTree>
    <p:extLst>
      <p:ext uri="{BB962C8B-B14F-4D97-AF65-F5344CB8AC3E}">
        <p14:creationId xmlns:p14="http://schemas.microsoft.com/office/powerpoint/2010/main" val="284658926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0" y="0"/>
            <a:ext cx="12192000" cy="6872068"/>
            <a:chOff x="0" y="0"/>
            <a:chExt cx="12192000" cy="6872068"/>
          </a:xfrm>
        </p:grpSpPr>
        <p:sp>
          <p:nvSpPr>
            <p:cNvPr id="2" name="Rectangle 1"/>
            <p:cNvSpPr/>
            <p:nvPr/>
          </p:nvSpPr>
          <p:spPr>
            <a:xfrm>
              <a:off x="0" y="0"/>
              <a:ext cx="12192000" cy="432000"/>
            </a:xfrm>
            <a:prstGeom prst="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 name="Rectangle 2"/>
            <p:cNvSpPr/>
            <p:nvPr/>
          </p:nvSpPr>
          <p:spPr>
            <a:xfrm>
              <a:off x="0" y="6440068"/>
              <a:ext cx="12192000" cy="432000"/>
            </a:xfrm>
            <a:prstGeom prst="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5" name="Rectangle 4"/>
          <p:cNvSpPr/>
          <p:nvPr/>
        </p:nvSpPr>
        <p:spPr>
          <a:xfrm>
            <a:off x="248529" y="591071"/>
            <a:ext cx="11694942" cy="6091539"/>
          </a:xfrm>
          <a:prstGeom prst="rect">
            <a:avLst/>
          </a:prstGeom>
        </p:spPr>
        <p:txBody>
          <a:bodyPr wrap="square">
            <a:spAutoFit/>
          </a:bodyPr>
          <a:lstStyle/>
          <a:p>
            <a:pPr algn="just">
              <a:lnSpc>
                <a:spcPct val="200000"/>
              </a:lnSpc>
            </a:pPr>
            <a:r>
              <a:rPr lang="en-GB" sz="2200" b="1" dirty="0"/>
              <a:t>d. Fast Charging: </a:t>
            </a:r>
            <a:r>
              <a:rPr lang="en-GB" sz="2200" dirty="0"/>
              <a:t>Fast charging capability is essential for convenient recharging during long trips or when a quick charge is needed.</a:t>
            </a:r>
          </a:p>
          <a:p>
            <a:pPr algn="just">
              <a:lnSpc>
                <a:spcPct val="200000"/>
              </a:lnSpc>
            </a:pPr>
            <a:r>
              <a:rPr lang="en-GB" sz="2200" b="1" dirty="0"/>
              <a:t>e. Safety: </a:t>
            </a:r>
            <a:r>
              <a:rPr lang="en-GB" sz="2200" dirty="0"/>
              <a:t>Battery systems must meet stringent safety criteria to protect against thermal runaway, overheating, and fire hazards</a:t>
            </a:r>
            <a:r>
              <a:rPr lang="en-GB" sz="2200" dirty="0" smtClean="0"/>
              <a:t>.</a:t>
            </a:r>
          </a:p>
          <a:p>
            <a:pPr algn="just">
              <a:lnSpc>
                <a:spcPct val="200000"/>
              </a:lnSpc>
            </a:pPr>
            <a:r>
              <a:rPr lang="en-GB" sz="2200" b="1" dirty="0"/>
              <a:t>f. Cost-Efficiency: </a:t>
            </a:r>
            <a:r>
              <a:rPr lang="en-GB" sz="2200" dirty="0"/>
              <a:t>Cost-effective production is vital to make EVs competitive with internal combustion engine vehicles.</a:t>
            </a:r>
          </a:p>
          <a:p>
            <a:pPr algn="just">
              <a:lnSpc>
                <a:spcPct val="200000"/>
              </a:lnSpc>
            </a:pPr>
            <a:r>
              <a:rPr lang="en-GB" sz="2200" b="1" dirty="0"/>
              <a:t>g. Environmental Impact: </a:t>
            </a:r>
            <a:r>
              <a:rPr lang="en-GB" sz="2200" dirty="0"/>
              <a:t>Reducing the environmental impact of battery production is important, including the sourcing of raw materials and energy efficiency in manufacturing.</a:t>
            </a:r>
          </a:p>
          <a:p>
            <a:pPr algn="just">
              <a:lnSpc>
                <a:spcPct val="200000"/>
              </a:lnSpc>
            </a:pPr>
            <a:endParaRPr lang="en-GB" sz="2200" dirty="0"/>
          </a:p>
        </p:txBody>
      </p:sp>
    </p:spTree>
    <p:extLst>
      <p:ext uri="{BB962C8B-B14F-4D97-AF65-F5344CB8AC3E}">
        <p14:creationId xmlns:p14="http://schemas.microsoft.com/office/powerpoint/2010/main" val="70686836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206</TotalTime>
  <Words>1066</Words>
  <Application>Microsoft Office PowerPoint</Application>
  <PresentationFormat>Widescreen</PresentationFormat>
  <Paragraphs>56</Paragraphs>
  <Slides>13</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13</vt:i4>
      </vt:variant>
    </vt:vector>
  </HeadingPairs>
  <TitlesOfParts>
    <vt:vector size="19" baseType="lpstr">
      <vt:lpstr>Arial</vt:lpstr>
      <vt:lpstr>Calibri</vt:lpstr>
      <vt:lpstr>Calibri Light</vt:lpstr>
      <vt:lpstr>Cambria</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Doctor_Strange</dc:creator>
  <cp:lastModifiedBy>Doctor_Strange</cp:lastModifiedBy>
  <cp:revision>279</cp:revision>
  <dcterms:created xsi:type="dcterms:W3CDTF">2023-09-04T08:52:27Z</dcterms:created>
  <dcterms:modified xsi:type="dcterms:W3CDTF">2023-11-20T09:27:02Z</dcterms:modified>
</cp:coreProperties>
</file>