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36" r:id="rId3"/>
    <p:sldId id="337" r:id="rId4"/>
    <p:sldId id="338" r:id="rId5"/>
    <p:sldId id="339" r:id="rId6"/>
    <p:sldId id="340" r:id="rId7"/>
    <p:sldId id="341" r:id="rId8"/>
    <p:sldId id="342" r:id="rId9"/>
    <p:sldId id="344" r:id="rId10"/>
    <p:sldId id="34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26" autoAdjust="0"/>
    <p:restoredTop sz="94660"/>
  </p:normalViewPr>
  <p:slideViewPr>
    <p:cSldViewPr snapToGrid="0">
      <p:cViewPr varScale="1">
        <p:scale>
          <a:sx n="68" d="100"/>
          <a:sy n="68"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87280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5900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4787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04/12/2023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723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6F013-52CD-40EC-97F2-03C7997577F3}" type="datetimeFigureOut">
              <a:rPr lang="en-GB" smtClean="0"/>
              <a:t>04/12/2023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6538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06F013-52CD-40EC-97F2-03C7997577F3}" type="datetimeFigureOut">
              <a:rPr lang="en-GB" smtClean="0"/>
              <a:t>04/12/2023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4774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06F013-52CD-40EC-97F2-03C7997577F3}" type="datetimeFigureOut">
              <a:rPr lang="en-GB" smtClean="0"/>
              <a:t>04/12/2023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7644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06F013-52CD-40EC-97F2-03C7997577F3}" type="datetimeFigureOut">
              <a:rPr lang="en-GB" smtClean="0"/>
              <a:t>04/12/2023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52540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F013-52CD-40EC-97F2-03C7997577F3}" type="datetimeFigureOut">
              <a:rPr lang="en-GB" smtClean="0"/>
              <a:t>04/12/2023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9358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04/12/2023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292361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04/12/2023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42903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F013-52CD-40EC-97F2-03C7997577F3}" type="datetimeFigureOut">
              <a:rPr lang="en-GB" smtClean="0"/>
              <a:t>04/12/2023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F852-797F-484A-B1A8-98410FCE6D25}" type="slidenum">
              <a:rPr lang="en-GB" smtClean="0"/>
              <a:t>‹#›</a:t>
            </a:fld>
            <a:endParaRPr lang="en-GB"/>
          </a:p>
        </p:txBody>
      </p:sp>
    </p:spTree>
    <p:extLst>
      <p:ext uri="{BB962C8B-B14F-4D97-AF65-F5344CB8AC3E}">
        <p14:creationId xmlns:p14="http://schemas.microsoft.com/office/powerpoint/2010/main" val="181824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1892104" y="1095494"/>
            <a:ext cx="8407791" cy="1015663"/>
          </a:xfrm>
          <a:prstGeom prst="rect">
            <a:avLst/>
          </a:prstGeom>
          <a:noFill/>
        </p:spPr>
        <p:txBody>
          <a:bodyPr wrap="square" rtlCol="0">
            <a:spAutoFit/>
          </a:bodyPr>
          <a:lstStyle/>
          <a:p>
            <a:r>
              <a:rPr lang="en-IN" sz="6000" dirty="0" smtClean="0">
                <a:latin typeface="Cambria" panose="02040503050406030204" pitchFamily="18" charset="0"/>
              </a:rPr>
              <a:t>ENGINEERING SCIENCES</a:t>
            </a:r>
          </a:p>
        </p:txBody>
      </p:sp>
      <p:sp>
        <p:nvSpPr>
          <p:cNvPr id="6" name="TextBox 5"/>
          <p:cNvSpPr txBox="1"/>
          <p:nvPr/>
        </p:nvSpPr>
        <p:spPr>
          <a:xfrm>
            <a:off x="4815840" y="2111157"/>
            <a:ext cx="2560320" cy="646331"/>
          </a:xfrm>
          <a:prstGeom prst="rect">
            <a:avLst/>
          </a:prstGeom>
          <a:noFill/>
        </p:spPr>
        <p:txBody>
          <a:bodyPr wrap="square" rtlCol="0">
            <a:spAutoFit/>
          </a:bodyPr>
          <a:lstStyle/>
          <a:p>
            <a:r>
              <a:rPr lang="en-IN" sz="3600" dirty="0" smtClean="0">
                <a:latin typeface="Cambria" panose="02040503050406030204" pitchFamily="18" charset="0"/>
              </a:rPr>
              <a:t>(BME 2105)</a:t>
            </a:r>
            <a:endParaRPr lang="en-GB" sz="3600" dirty="0">
              <a:latin typeface="Cambria" panose="02040503050406030204" pitchFamily="18" charset="0"/>
            </a:endParaRPr>
          </a:p>
        </p:txBody>
      </p:sp>
      <p:sp>
        <p:nvSpPr>
          <p:cNvPr id="7" name="TextBox 6"/>
          <p:cNvSpPr txBox="1"/>
          <p:nvPr/>
        </p:nvSpPr>
        <p:spPr>
          <a:xfrm>
            <a:off x="4407876" y="2774651"/>
            <a:ext cx="3376246" cy="523220"/>
          </a:xfrm>
          <a:prstGeom prst="rect">
            <a:avLst/>
          </a:prstGeom>
          <a:noFill/>
        </p:spPr>
        <p:txBody>
          <a:bodyPr wrap="square" rtlCol="0">
            <a:spAutoFit/>
          </a:bodyPr>
          <a:lstStyle/>
          <a:p>
            <a:r>
              <a:rPr lang="en-IN" sz="2800" dirty="0" smtClean="0"/>
              <a:t>LECTURE 9 MODULE </a:t>
            </a:r>
            <a:r>
              <a:rPr lang="en-IN" sz="2800" dirty="0"/>
              <a:t>2</a:t>
            </a:r>
            <a:endParaRPr lang="en-GB" sz="2800" dirty="0"/>
          </a:p>
        </p:txBody>
      </p:sp>
      <p:sp>
        <p:nvSpPr>
          <p:cNvPr id="8" name="TextBox 7"/>
          <p:cNvSpPr txBox="1"/>
          <p:nvPr/>
        </p:nvSpPr>
        <p:spPr>
          <a:xfrm>
            <a:off x="9304606" y="4723792"/>
            <a:ext cx="2726788" cy="1477328"/>
          </a:xfrm>
          <a:prstGeom prst="rect">
            <a:avLst/>
          </a:prstGeom>
          <a:noFill/>
        </p:spPr>
        <p:txBody>
          <a:bodyPr wrap="square" rtlCol="0">
            <a:spAutoFit/>
          </a:bodyPr>
          <a:lstStyle/>
          <a:p>
            <a:pPr>
              <a:lnSpc>
                <a:spcPct val="150000"/>
              </a:lnSpc>
            </a:pPr>
            <a:r>
              <a:rPr lang="en-IN" sz="2000" dirty="0" smtClean="0">
                <a:latin typeface="Times New Roman" panose="02020603050405020304" pitchFamily="18" charset="0"/>
                <a:cs typeface="Times New Roman" panose="02020603050405020304" pitchFamily="18" charset="0"/>
              </a:rPr>
              <a:t>Dinesh Kumar</a:t>
            </a:r>
          </a:p>
          <a:p>
            <a:pPr>
              <a:lnSpc>
                <a:spcPct val="150000"/>
              </a:lnSpc>
            </a:pPr>
            <a:r>
              <a:rPr lang="en-IN" sz="2000" dirty="0" smtClean="0">
                <a:latin typeface="Times New Roman" panose="02020603050405020304" pitchFamily="18" charset="0"/>
                <a:cs typeface="Times New Roman" panose="02020603050405020304" pitchFamily="18" charset="0"/>
              </a:rPr>
              <a:t>Assistant Professor</a:t>
            </a:r>
          </a:p>
          <a:p>
            <a:pPr>
              <a:lnSpc>
                <a:spcPct val="150000"/>
              </a:lnSpc>
            </a:pPr>
            <a:r>
              <a:rPr lang="en-IN" sz="2000" dirty="0" smtClean="0">
                <a:latin typeface="Times New Roman" panose="02020603050405020304" pitchFamily="18" charset="0"/>
                <a:cs typeface="Times New Roman" panose="02020603050405020304" pitchFamily="18" charset="0"/>
              </a:rPr>
              <a:t>School of Engineering</a:t>
            </a:r>
          </a:p>
        </p:txBody>
      </p:sp>
    </p:spTree>
    <p:extLst>
      <p:ext uri="{BB962C8B-B14F-4D97-AF65-F5344CB8AC3E}">
        <p14:creationId xmlns:p14="http://schemas.microsoft.com/office/powerpoint/2010/main" val="2322781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78190" y="896877"/>
            <a:ext cx="11835619" cy="5078313"/>
          </a:xfrm>
          <a:prstGeom prst="rect">
            <a:avLst/>
          </a:prstGeom>
        </p:spPr>
        <p:txBody>
          <a:bodyPr wrap="square">
            <a:spAutoFit/>
          </a:bodyPr>
          <a:lstStyle/>
          <a:p>
            <a:pPr algn="just">
              <a:lnSpc>
                <a:spcPct val="150000"/>
              </a:lnSpc>
            </a:pPr>
            <a:r>
              <a:rPr lang="en-GB" sz="2200" dirty="0"/>
              <a:t>When the battery is charged, the reactions occur in the opposite direction. Lithium ions move from the positive electrode (cathode) through the electrolyte to the negative electrode (anode), where they are stored in the layers of graphite carbon. Electrons are released in this process and flow through the external circuit, powering the device. Meanwhile, at the cathode, lithium ions and electrons recombine to form lithium cobalt oxide, storing energy.</a:t>
            </a:r>
          </a:p>
          <a:p>
            <a:pPr algn="just">
              <a:lnSpc>
                <a:spcPct val="150000"/>
              </a:lnSpc>
            </a:pPr>
            <a:r>
              <a:rPr lang="en-GB" sz="2200" dirty="0">
                <a:solidFill>
                  <a:srgbClr val="FF0000"/>
                </a:solidFill>
              </a:rPr>
              <a:t>During charging, the reactions are reversed:</a:t>
            </a:r>
          </a:p>
          <a:p>
            <a:pPr algn="just">
              <a:lnSpc>
                <a:spcPct val="150000"/>
              </a:lnSpc>
            </a:pPr>
            <a:r>
              <a:rPr lang="en-GB" sz="2200" dirty="0"/>
              <a:t>At the cathode (LiCoO</a:t>
            </a:r>
            <a:r>
              <a:rPr lang="en-GB" sz="2200" baseline="-25000" dirty="0"/>
              <a:t>2</a:t>
            </a:r>
            <a:r>
              <a:rPr lang="en-GB" sz="2200" dirty="0"/>
              <a:t>): </a:t>
            </a:r>
            <a:r>
              <a:rPr lang="en-GB" sz="2800" dirty="0">
                <a:solidFill>
                  <a:srgbClr val="FF0000"/>
                </a:solidFill>
              </a:rPr>
              <a:t>Li</a:t>
            </a:r>
            <a:r>
              <a:rPr lang="en-GB" sz="2800" baseline="30000" dirty="0">
                <a:solidFill>
                  <a:srgbClr val="FF0000"/>
                </a:solidFill>
              </a:rPr>
              <a:t>+</a:t>
            </a:r>
            <a:r>
              <a:rPr lang="en-GB" sz="2800" dirty="0">
                <a:solidFill>
                  <a:srgbClr val="FF0000"/>
                </a:solidFill>
              </a:rPr>
              <a:t> + CoO</a:t>
            </a:r>
            <a:r>
              <a:rPr lang="en-GB" sz="2800" baseline="-25000" dirty="0">
                <a:solidFill>
                  <a:srgbClr val="FF0000"/>
                </a:solidFill>
              </a:rPr>
              <a:t>2</a:t>
            </a:r>
            <a:r>
              <a:rPr lang="en-GB" sz="2800" dirty="0">
                <a:solidFill>
                  <a:srgbClr val="FF0000"/>
                </a:solidFill>
              </a:rPr>
              <a:t> → LiCoO</a:t>
            </a:r>
            <a:r>
              <a:rPr lang="en-GB" sz="2800" baseline="-25000" dirty="0">
                <a:solidFill>
                  <a:srgbClr val="FF0000"/>
                </a:solidFill>
              </a:rPr>
              <a:t>2 </a:t>
            </a:r>
            <a:r>
              <a:rPr lang="en-GB" sz="2800" dirty="0">
                <a:solidFill>
                  <a:srgbClr val="FF0000"/>
                </a:solidFill>
              </a:rPr>
              <a:t>+ e</a:t>
            </a:r>
            <a:r>
              <a:rPr lang="en-GB" sz="2800" baseline="30000" dirty="0">
                <a:solidFill>
                  <a:srgbClr val="FF0000"/>
                </a:solidFill>
              </a:rPr>
              <a:t>-</a:t>
            </a:r>
          </a:p>
          <a:p>
            <a:pPr algn="just">
              <a:lnSpc>
                <a:spcPct val="150000"/>
              </a:lnSpc>
            </a:pPr>
            <a:r>
              <a:rPr lang="en-GB" sz="2200" dirty="0"/>
              <a:t>At the anode (LiC</a:t>
            </a:r>
            <a:r>
              <a:rPr lang="en-GB" sz="2200" baseline="-25000" dirty="0"/>
              <a:t>6</a:t>
            </a:r>
            <a:r>
              <a:rPr lang="en-GB" sz="2200" dirty="0"/>
              <a:t>): </a:t>
            </a:r>
            <a:r>
              <a:rPr lang="en-GB" sz="2800" dirty="0">
                <a:solidFill>
                  <a:srgbClr val="FF0000"/>
                </a:solidFill>
              </a:rPr>
              <a:t>Li + C</a:t>
            </a:r>
            <a:r>
              <a:rPr lang="en-GB" sz="2800" baseline="-25000" dirty="0">
                <a:solidFill>
                  <a:srgbClr val="FF0000"/>
                </a:solidFill>
              </a:rPr>
              <a:t>6</a:t>
            </a:r>
            <a:r>
              <a:rPr lang="en-GB" sz="2800" dirty="0">
                <a:solidFill>
                  <a:srgbClr val="FF0000"/>
                </a:solidFill>
              </a:rPr>
              <a:t> → LiC</a:t>
            </a:r>
            <a:r>
              <a:rPr lang="en-GB" sz="2800" baseline="-25000" dirty="0">
                <a:solidFill>
                  <a:srgbClr val="FF0000"/>
                </a:solidFill>
              </a:rPr>
              <a:t>6</a:t>
            </a:r>
            <a:r>
              <a:rPr lang="en-GB" sz="2800" dirty="0">
                <a:solidFill>
                  <a:srgbClr val="FF0000"/>
                </a:solidFill>
              </a:rPr>
              <a:t> + e</a:t>
            </a:r>
            <a:r>
              <a:rPr lang="en-GB" sz="2800" baseline="30000" dirty="0">
                <a:solidFill>
                  <a:srgbClr val="FF0000"/>
                </a:solidFill>
              </a:rPr>
              <a:t>-</a:t>
            </a:r>
          </a:p>
          <a:p>
            <a:pPr algn="just">
              <a:lnSpc>
                <a:spcPct val="150000"/>
              </a:lnSpc>
            </a:pPr>
            <a:r>
              <a:rPr lang="en-GB" sz="2200" dirty="0"/>
              <a:t>Overall reaction (during charging): </a:t>
            </a:r>
            <a:r>
              <a:rPr lang="en-GB" sz="2800" dirty="0">
                <a:solidFill>
                  <a:srgbClr val="FF0000"/>
                </a:solidFill>
              </a:rPr>
              <a:t>LiC</a:t>
            </a:r>
            <a:r>
              <a:rPr lang="en-GB" sz="2800" baseline="-25000" dirty="0">
                <a:solidFill>
                  <a:srgbClr val="FF0000"/>
                </a:solidFill>
              </a:rPr>
              <a:t>6</a:t>
            </a:r>
            <a:r>
              <a:rPr lang="en-GB" sz="2800" dirty="0">
                <a:solidFill>
                  <a:srgbClr val="FF0000"/>
                </a:solidFill>
              </a:rPr>
              <a:t> + CoO</a:t>
            </a:r>
            <a:r>
              <a:rPr lang="en-GB" sz="2800" baseline="-25000" dirty="0">
                <a:solidFill>
                  <a:srgbClr val="FF0000"/>
                </a:solidFill>
              </a:rPr>
              <a:t>2</a:t>
            </a:r>
            <a:r>
              <a:rPr lang="en-GB" sz="2800" dirty="0">
                <a:solidFill>
                  <a:srgbClr val="FF0000"/>
                </a:solidFill>
              </a:rPr>
              <a:t> → LiCoO</a:t>
            </a:r>
            <a:r>
              <a:rPr lang="en-GB" sz="2800" baseline="-25000" dirty="0">
                <a:solidFill>
                  <a:srgbClr val="FF0000"/>
                </a:solidFill>
              </a:rPr>
              <a:t>2</a:t>
            </a:r>
            <a:r>
              <a:rPr lang="en-GB" sz="2800" dirty="0">
                <a:solidFill>
                  <a:srgbClr val="FF0000"/>
                </a:solidFill>
              </a:rPr>
              <a:t> + C</a:t>
            </a:r>
            <a:r>
              <a:rPr lang="en-GB" sz="2800" baseline="-25000" dirty="0">
                <a:solidFill>
                  <a:srgbClr val="FF0000"/>
                </a:solidFill>
              </a:rPr>
              <a:t>6</a:t>
            </a:r>
            <a:endParaRPr lang="en-GB" sz="2800" b="0" i="0" baseline="-25000" dirty="0">
              <a:solidFill>
                <a:srgbClr val="FF0000"/>
              </a:solidFill>
              <a:effectLst/>
            </a:endParaRPr>
          </a:p>
        </p:txBody>
      </p:sp>
      <p:sp>
        <p:nvSpPr>
          <p:cNvPr id="6" name="Rectangle 5"/>
          <p:cNvSpPr/>
          <p:nvPr/>
        </p:nvSpPr>
        <p:spPr>
          <a:xfrm>
            <a:off x="178190" y="435212"/>
            <a:ext cx="4309641" cy="461665"/>
          </a:xfrm>
          <a:prstGeom prst="rect">
            <a:avLst/>
          </a:prstGeom>
        </p:spPr>
        <p:txBody>
          <a:bodyPr wrap="none">
            <a:spAutoFit/>
          </a:bodyPr>
          <a:lstStyle/>
          <a:p>
            <a:r>
              <a:rPr lang="en-GB" sz="2400" b="1" dirty="0" smtClean="0"/>
              <a:t>SECONDARY </a:t>
            </a:r>
            <a:r>
              <a:rPr lang="en-GB" sz="2400" b="1" dirty="0"/>
              <a:t>BATTERY WORKING</a:t>
            </a:r>
          </a:p>
        </p:txBody>
      </p:sp>
    </p:spTree>
    <p:extLst>
      <p:ext uri="{BB962C8B-B14F-4D97-AF65-F5344CB8AC3E}">
        <p14:creationId xmlns:p14="http://schemas.microsoft.com/office/powerpoint/2010/main" val="1073217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77703" y="585541"/>
            <a:ext cx="9616735" cy="461665"/>
          </a:xfrm>
          <a:prstGeom prst="rect">
            <a:avLst/>
          </a:prstGeom>
        </p:spPr>
        <p:txBody>
          <a:bodyPr wrap="none">
            <a:spAutoFit/>
          </a:bodyPr>
          <a:lstStyle/>
          <a:p>
            <a:r>
              <a:rPr lang="en-GB" sz="2400" b="1" dirty="0" smtClean="0"/>
              <a:t>EV BATTERY CHEMISTRY AND ITS IMPACT ON THE ELECTRONICS INDUSTRY</a:t>
            </a:r>
            <a:endParaRPr lang="en-GB" sz="2400" b="1" dirty="0"/>
          </a:p>
        </p:txBody>
      </p:sp>
      <p:sp>
        <p:nvSpPr>
          <p:cNvPr id="6" name="Rectangle 5"/>
          <p:cNvSpPr/>
          <p:nvPr/>
        </p:nvSpPr>
        <p:spPr>
          <a:xfrm>
            <a:off x="276664" y="1214497"/>
            <a:ext cx="6588370" cy="4154984"/>
          </a:xfrm>
          <a:prstGeom prst="rect">
            <a:avLst/>
          </a:prstGeom>
        </p:spPr>
        <p:txBody>
          <a:bodyPr wrap="square">
            <a:spAutoFit/>
          </a:bodyPr>
          <a:lstStyle/>
          <a:p>
            <a:pPr algn="just">
              <a:lnSpc>
                <a:spcPct val="150000"/>
              </a:lnSpc>
            </a:pPr>
            <a:r>
              <a:rPr lang="en-GB" sz="2200" dirty="0"/>
              <a:t>A battery is a device that stores chemical energy and converts it into electrical energy. It typically consists of one or more electrochemical cells, each of which comprises positive and negative terminals (anode and cathode) separated by an electrolyte. When the battery is connected to an external circuit, a chemical reaction occurs within the cell, generating electrons that flow through the circuit, producing electricity.</a:t>
            </a:r>
          </a:p>
        </p:txBody>
      </p:sp>
      <p:pic>
        <p:nvPicPr>
          <p:cNvPr id="1026" name="Picture 2" descr="File:Schematic-Basic-Battery-Charging.png - Wikiped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09448" y="1502587"/>
            <a:ext cx="5006146" cy="39994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4511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7" name="Group 6"/>
          <p:cNvGrpSpPr/>
          <p:nvPr/>
        </p:nvGrpSpPr>
        <p:grpSpPr>
          <a:xfrm>
            <a:off x="1126247" y="517980"/>
            <a:ext cx="9508930" cy="5836107"/>
            <a:chOff x="1126247" y="517980"/>
            <a:chExt cx="9508930" cy="5836107"/>
          </a:xfrm>
        </p:grpSpPr>
        <p:pic>
          <p:nvPicPr>
            <p:cNvPr id="2050" name="Picture 2" descr="Difference Between Primary Cell and Secondary Cell with its Practical  Applications"/>
            <p:cNvPicPr>
              <a:picLocks noChangeAspect="1" noChangeArrowheads="1"/>
            </p:cNvPicPr>
            <p:nvPr/>
          </p:nvPicPr>
          <p:blipFill>
            <a:blip r:embed="rId2">
              <a:grayscl/>
              <a:extLst>
                <a:ext uri="{28A0092B-C50C-407E-A947-70E740481C1C}">
                  <a14:useLocalDpi xmlns:a14="http://schemas.microsoft.com/office/drawing/2010/main" val="0"/>
                </a:ext>
              </a:extLst>
            </a:blip>
            <a:srcRect/>
            <a:stretch>
              <a:fillRect/>
            </a:stretch>
          </p:blipFill>
          <p:spPr bwMode="auto">
            <a:xfrm>
              <a:off x="1126247" y="517980"/>
              <a:ext cx="9508930" cy="583610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9214338" y="633047"/>
              <a:ext cx="1308296" cy="45016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4164961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445477" y="1204691"/>
            <a:ext cx="11540198" cy="4662815"/>
          </a:xfrm>
          <a:prstGeom prst="rect">
            <a:avLst/>
          </a:prstGeom>
        </p:spPr>
        <p:txBody>
          <a:bodyPr wrap="square">
            <a:spAutoFit/>
          </a:bodyPr>
          <a:lstStyle/>
          <a:p>
            <a:pPr algn="just">
              <a:lnSpc>
                <a:spcPct val="150000"/>
              </a:lnSpc>
            </a:pPr>
            <a:r>
              <a:rPr lang="en-GB" sz="2200" b="1" dirty="0" smtClean="0"/>
              <a:t>1. Chemical </a:t>
            </a:r>
            <a:r>
              <a:rPr lang="en-GB" sz="2200" b="1" dirty="0"/>
              <a:t>Composition:</a:t>
            </a:r>
            <a:endParaRPr lang="en-GB" sz="2200" dirty="0"/>
          </a:p>
          <a:p>
            <a:pPr algn="just">
              <a:lnSpc>
                <a:spcPct val="150000"/>
              </a:lnSpc>
            </a:pPr>
            <a:r>
              <a:rPr lang="en-GB" sz="2200" b="1" dirty="0"/>
              <a:t>Lithium-ion Batteries:</a:t>
            </a:r>
            <a:r>
              <a:rPr lang="en-GB" sz="2200" dirty="0"/>
              <a:t> Widely used in portable electronics, EVs, and renewable energy storage systems due to their high energy density.</a:t>
            </a:r>
          </a:p>
          <a:p>
            <a:pPr algn="just">
              <a:lnSpc>
                <a:spcPct val="150000"/>
              </a:lnSpc>
            </a:pPr>
            <a:r>
              <a:rPr lang="en-GB" sz="2200" b="1" dirty="0"/>
              <a:t>Lead-Acid Batteries:</a:t>
            </a:r>
            <a:r>
              <a:rPr lang="en-GB" sz="2200" dirty="0"/>
              <a:t> Commonly used in automotive applications and backup power systems.</a:t>
            </a:r>
          </a:p>
          <a:p>
            <a:pPr algn="just">
              <a:lnSpc>
                <a:spcPct val="150000"/>
              </a:lnSpc>
            </a:pPr>
            <a:r>
              <a:rPr lang="en-GB" sz="2200" b="1" dirty="0"/>
              <a:t>Nickel-Metal Hydride (NiMH) Batteries:</a:t>
            </a:r>
            <a:r>
              <a:rPr lang="en-GB" sz="2200" dirty="0"/>
              <a:t> Found in older-generation rechargeable batteries for devices like digital cameras and power tools.</a:t>
            </a:r>
          </a:p>
          <a:p>
            <a:pPr algn="just">
              <a:lnSpc>
                <a:spcPct val="150000"/>
              </a:lnSpc>
            </a:pPr>
            <a:r>
              <a:rPr lang="en-GB" sz="2200" b="1" dirty="0"/>
              <a:t>Alkaline Batteries:</a:t>
            </a:r>
            <a:r>
              <a:rPr lang="en-GB" sz="2200" dirty="0"/>
              <a:t> Often used in household devices and toys; they are non-rechargeable.</a:t>
            </a:r>
          </a:p>
          <a:p>
            <a:pPr algn="just">
              <a:lnSpc>
                <a:spcPct val="150000"/>
              </a:lnSpc>
            </a:pPr>
            <a:r>
              <a:rPr lang="en-GB" sz="2200" b="1" dirty="0"/>
              <a:t>Lithium Polymer Batteries:</a:t>
            </a:r>
            <a:r>
              <a:rPr lang="en-GB" sz="2200" dirty="0"/>
              <a:t> Similar to Li-ion batteries but with a different electrolyte, found in various consumer electronics.</a:t>
            </a:r>
            <a:endParaRPr lang="en-GB" sz="2200" b="0" i="0" dirty="0">
              <a:effectLst/>
            </a:endParaRPr>
          </a:p>
        </p:txBody>
      </p:sp>
      <p:sp>
        <p:nvSpPr>
          <p:cNvPr id="6" name="Rectangle 5"/>
          <p:cNvSpPr/>
          <p:nvPr/>
        </p:nvSpPr>
        <p:spPr>
          <a:xfrm>
            <a:off x="445477" y="471941"/>
            <a:ext cx="2335896" cy="589072"/>
          </a:xfrm>
          <a:prstGeom prst="rect">
            <a:avLst/>
          </a:prstGeom>
        </p:spPr>
        <p:txBody>
          <a:bodyPr wrap="none">
            <a:spAutoFit/>
          </a:bodyPr>
          <a:lstStyle/>
          <a:p>
            <a:pPr algn="just">
              <a:lnSpc>
                <a:spcPct val="150000"/>
              </a:lnSpc>
            </a:pPr>
            <a:r>
              <a:rPr lang="en-GB" sz="2400" b="1" dirty="0" smtClean="0"/>
              <a:t>CLASSIFICAITION</a:t>
            </a:r>
            <a:endParaRPr lang="en-GB" sz="2400" dirty="0"/>
          </a:p>
        </p:txBody>
      </p:sp>
    </p:spTree>
    <p:extLst>
      <p:ext uri="{BB962C8B-B14F-4D97-AF65-F5344CB8AC3E}">
        <p14:creationId xmlns:p14="http://schemas.microsoft.com/office/powerpoint/2010/main" val="1366234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89205" y="562934"/>
            <a:ext cx="11638671" cy="4832092"/>
          </a:xfrm>
          <a:prstGeom prst="rect">
            <a:avLst/>
          </a:prstGeom>
        </p:spPr>
        <p:txBody>
          <a:bodyPr wrap="square">
            <a:spAutoFit/>
          </a:bodyPr>
          <a:lstStyle/>
          <a:p>
            <a:pPr algn="just">
              <a:lnSpc>
                <a:spcPct val="200000"/>
              </a:lnSpc>
            </a:pPr>
            <a:r>
              <a:rPr lang="en-GB" sz="2200" b="1" dirty="0" smtClean="0"/>
              <a:t>2. Application-Based </a:t>
            </a:r>
            <a:r>
              <a:rPr lang="en-GB" sz="2200" b="1" dirty="0"/>
              <a:t>Classification:</a:t>
            </a:r>
            <a:endParaRPr lang="en-GB" sz="2200" dirty="0"/>
          </a:p>
          <a:p>
            <a:pPr algn="just">
              <a:lnSpc>
                <a:spcPct val="200000"/>
              </a:lnSpc>
            </a:pPr>
            <a:r>
              <a:rPr lang="en-GB" sz="2200" b="1" dirty="0"/>
              <a:t>Automotive Batteries:</a:t>
            </a:r>
            <a:r>
              <a:rPr lang="en-GB" sz="2200" dirty="0"/>
              <a:t> Specifically designed for vehicles, including lead-acid, nickel-metal hydride, and lithium-ion batteries.</a:t>
            </a:r>
          </a:p>
          <a:p>
            <a:pPr algn="just">
              <a:lnSpc>
                <a:spcPct val="200000"/>
              </a:lnSpc>
            </a:pPr>
            <a:r>
              <a:rPr lang="en-GB" sz="2200" b="1" dirty="0"/>
              <a:t>Portable Electronics Batteries:</a:t>
            </a:r>
            <a:r>
              <a:rPr lang="en-GB" sz="2200" dirty="0"/>
              <a:t> Compact and lightweight batteries for devices like smartphones, laptops, tablets, and wearables.</a:t>
            </a:r>
          </a:p>
          <a:p>
            <a:pPr algn="just">
              <a:lnSpc>
                <a:spcPct val="200000"/>
              </a:lnSpc>
            </a:pPr>
            <a:r>
              <a:rPr lang="en-GB" sz="2200" b="1" dirty="0"/>
              <a:t>Industrial Batteries:</a:t>
            </a:r>
            <a:r>
              <a:rPr lang="en-GB" sz="2200" dirty="0"/>
              <a:t> Designed for heavy-duty applications, such as forklifts, renewable energy storage, and backup power systems.</a:t>
            </a:r>
            <a:endParaRPr lang="en-GB" sz="2200" b="0" i="0" dirty="0">
              <a:effectLst/>
            </a:endParaRPr>
          </a:p>
        </p:txBody>
      </p:sp>
    </p:spTree>
    <p:extLst>
      <p:ext uri="{BB962C8B-B14F-4D97-AF65-F5344CB8AC3E}">
        <p14:creationId xmlns:p14="http://schemas.microsoft.com/office/powerpoint/2010/main" val="3289526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75139" y="697079"/>
            <a:ext cx="11469858" cy="6370975"/>
          </a:xfrm>
          <a:prstGeom prst="rect">
            <a:avLst/>
          </a:prstGeom>
        </p:spPr>
        <p:txBody>
          <a:bodyPr wrap="square">
            <a:spAutoFit/>
          </a:bodyPr>
          <a:lstStyle/>
          <a:p>
            <a:pPr algn="just">
              <a:lnSpc>
                <a:spcPct val="150000"/>
              </a:lnSpc>
            </a:pPr>
            <a:r>
              <a:rPr lang="en-GB" sz="2200" b="1" dirty="0" smtClean="0"/>
              <a:t>3. Rechargeable </a:t>
            </a:r>
            <a:r>
              <a:rPr lang="en-GB" sz="2200" b="1" dirty="0"/>
              <a:t>vs. Non-Rechargeable:</a:t>
            </a:r>
            <a:endParaRPr lang="en-GB" sz="2200" dirty="0"/>
          </a:p>
          <a:p>
            <a:pPr algn="just">
              <a:lnSpc>
                <a:spcPct val="150000"/>
              </a:lnSpc>
            </a:pPr>
            <a:r>
              <a:rPr lang="en-GB" sz="2200" b="1" dirty="0"/>
              <a:t>Rechargeable Batteries:</a:t>
            </a:r>
            <a:r>
              <a:rPr lang="en-GB" sz="2200" dirty="0"/>
              <a:t> Can be recharged multiple times, such as lithium-ion, lead-acid (in certain cases), nickel-metal hydride batteries.</a:t>
            </a:r>
          </a:p>
          <a:p>
            <a:pPr algn="just">
              <a:lnSpc>
                <a:spcPct val="150000"/>
              </a:lnSpc>
            </a:pPr>
            <a:r>
              <a:rPr lang="en-GB" sz="2200" b="1" dirty="0"/>
              <a:t>Non-Rechargeable Batteries:</a:t>
            </a:r>
            <a:r>
              <a:rPr lang="en-GB" sz="2200" dirty="0"/>
              <a:t> Designed for single-use applications, like alkaline batteries and certain types of lithium batteries</a:t>
            </a:r>
            <a:r>
              <a:rPr lang="en-GB" sz="2200" dirty="0" smtClean="0"/>
              <a:t>.</a:t>
            </a:r>
          </a:p>
          <a:p>
            <a:pPr>
              <a:lnSpc>
                <a:spcPct val="150000"/>
              </a:lnSpc>
            </a:pPr>
            <a:r>
              <a:rPr lang="en-GB" sz="2200" b="1" dirty="0" smtClean="0"/>
              <a:t>4. Construction</a:t>
            </a:r>
            <a:r>
              <a:rPr lang="en-GB" sz="2200" b="1" dirty="0"/>
              <a:t>:</a:t>
            </a:r>
            <a:endParaRPr lang="en-GB" sz="2200" dirty="0"/>
          </a:p>
          <a:p>
            <a:pPr>
              <a:lnSpc>
                <a:spcPct val="150000"/>
              </a:lnSpc>
            </a:pPr>
            <a:r>
              <a:rPr lang="en-GB" sz="2200" b="1" dirty="0"/>
              <a:t>Cylindrical Batteries:</a:t>
            </a:r>
            <a:r>
              <a:rPr lang="en-GB" sz="2200" dirty="0"/>
              <a:t> Common in many household applications and electronics.</a:t>
            </a:r>
          </a:p>
          <a:p>
            <a:pPr>
              <a:lnSpc>
                <a:spcPct val="150000"/>
              </a:lnSpc>
            </a:pPr>
            <a:r>
              <a:rPr lang="en-GB" sz="2200" b="1" dirty="0"/>
              <a:t>Pouch/Prismatic Batteries:</a:t>
            </a:r>
            <a:r>
              <a:rPr lang="en-GB" sz="2200" dirty="0"/>
              <a:t> Thin and flexible, often used in smartphones, tablets, and other slim devices.</a:t>
            </a:r>
          </a:p>
          <a:p>
            <a:pPr>
              <a:lnSpc>
                <a:spcPct val="150000"/>
              </a:lnSpc>
            </a:pPr>
            <a:r>
              <a:rPr lang="en-GB" sz="2200" b="1" dirty="0"/>
              <a:t>Button Cell Batteries:</a:t>
            </a:r>
            <a:r>
              <a:rPr lang="en-GB" sz="2200" dirty="0"/>
              <a:t> Small and flat, commonly used in watches, calculators, and small medical devices.</a:t>
            </a:r>
          </a:p>
          <a:p>
            <a:pPr algn="just">
              <a:lnSpc>
                <a:spcPct val="150000"/>
              </a:lnSpc>
            </a:pPr>
            <a:endParaRPr lang="en-GB" sz="2200" b="0" i="0" dirty="0">
              <a:effectLst/>
            </a:endParaRPr>
          </a:p>
        </p:txBody>
      </p:sp>
    </p:spTree>
    <p:extLst>
      <p:ext uri="{BB962C8B-B14F-4D97-AF65-F5344CB8AC3E}">
        <p14:creationId xmlns:p14="http://schemas.microsoft.com/office/powerpoint/2010/main" val="413766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424375" y="1107249"/>
            <a:ext cx="11343249" cy="4278094"/>
          </a:xfrm>
          <a:prstGeom prst="rect">
            <a:avLst/>
          </a:prstGeom>
        </p:spPr>
        <p:txBody>
          <a:bodyPr wrap="square">
            <a:spAutoFit/>
          </a:bodyPr>
          <a:lstStyle/>
          <a:p>
            <a:pPr algn="just">
              <a:lnSpc>
                <a:spcPct val="200000"/>
              </a:lnSpc>
            </a:pPr>
            <a:r>
              <a:rPr lang="en-GB" sz="2200" dirty="0"/>
              <a:t>In an alkaline battery, the chemical reaction occurs between manganese dioxide (MnO2), zinc powder, and potassium hydroxide (KOH) electrolyte. Here's the basic reaction that takes place:</a:t>
            </a:r>
          </a:p>
          <a:p>
            <a:pPr algn="just">
              <a:lnSpc>
                <a:spcPct val="200000"/>
              </a:lnSpc>
            </a:pPr>
            <a:r>
              <a:rPr lang="en-GB" sz="2200" dirty="0"/>
              <a:t>At the cathode (positive terminal): </a:t>
            </a:r>
            <a:r>
              <a:rPr lang="en-GB" sz="3200" dirty="0" smtClean="0">
                <a:solidFill>
                  <a:srgbClr val="FF0000"/>
                </a:solidFill>
              </a:rPr>
              <a:t>2MnO</a:t>
            </a:r>
            <a:r>
              <a:rPr lang="en-GB" sz="3200" baseline="-25000" dirty="0" smtClean="0">
                <a:solidFill>
                  <a:srgbClr val="FF0000"/>
                </a:solidFill>
              </a:rPr>
              <a:t>2</a:t>
            </a:r>
            <a:r>
              <a:rPr lang="en-GB" sz="3200" dirty="0" smtClean="0">
                <a:solidFill>
                  <a:srgbClr val="FF0000"/>
                </a:solidFill>
              </a:rPr>
              <a:t> </a:t>
            </a:r>
            <a:r>
              <a:rPr lang="en-GB" sz="3200" dirty="0">
                <a:solidFill>
                  <a:srgbClr val="FF0000"/>
                </a:solidFill>
              </a:rPr>
              <a:t>+ </a:t>
            </a:r>
            <a:r>
              <a:rPr lang="en-GB" sz="3200" dirty="0" smtClean="0">
                <a:solidFill>
                  <a:srgbClr val="FF0000"/>
                </a:solidFill>
              </a:rPr>
              <a:t>2H</a:t>
            </a:r>
            <a:r>
              <a:rPr lang="en-GB" sz="3200" baseline="-25000" dirty="0" smtClean="0">
                <a:solidFill>
                  <a:srgbClr val="FF0000"/>
                </a:solidFill>
              </a:rPr>
              <a:t>2</a:t>
            </a:r>
            <a:r>
              <a:rPr lang="en-GB" sz="3200" dirty="0" smtClean="0">
                <a:solidFill>
                  <a:srgbClr val="FF0000"/>
                </a:solidFill>
              </a:rPr>
              <a:t>O </a:t>
            </a:r>
            <a:r>
              <a:rPr lang="en-GB" sz="3200" dirty="0">
                <a:solidFill>
                  <a:srgbClr val="FF0000"/>
                </a:solidFill>
              </a:rPr>
              <a:t>+ </a:t>
            </a:r>
            <a:r>
              <a:rPr lang="en-GB" sz="3200" dirty="0" smtClean="0">
                <a:solidFill>
                  <a:srgbClr val="FF0000"/>
                </a:solidFill>
              </a:rPr>
              <a:t>2e</a:t>
            </a:r>
            <a:r>
              <a:rPr lang="en-GB" sz="3200" baseline="30000" dirty="0" smtClean="0">
                <a:solidFill>
                  <a:srgbClr val="FF0000"/>
                </a:solidFill>
              </a:rPr>
              <a:t>-</a:t>
            </a:r>
            <a:r>
              <a:rPr lang="en-GB" sz="3200" dirty="0" smtClean="0">
                <a:solidFill>
                  <a:srgbClr val="FF0000"/>
                </a:solidFill>
              </a:rPr>
              <a:t> </a:t>
            </a:r>
            <a:r>
              <a:rPr lang="en-GB" sz="3200" dirty="0">
                <a:solidFill>
                  <a:srgbClr val="FF0000"/>
                </a:solidFill>
              </a:rPr>
              <a:t>→ Mn</a:t>
            </a:r>
            <a:r>
              <a:rPr lang="en-GB" sz="3200" baseline="-25000" dirty="0">
                <a:solidFill>
                  <a:srgbClr val="FF0000"/>
                </a:solidFill>
              </a:rPr>
              <a:t>2</a:t>
            </a:r>
            <a:r>
              <a:rPr lang="en-GB" sz="3200" dirty="0">
                <a:solidFill>
                  <a:srgbClr val="FF0000"/>
                </a:solidFill>
              </a:rPr>
              <a:t>O</a:t>
            </a:r>
            <a:r>
              <a:rPr lang="en-GB" sz="3200" baseline="-25000" dirty="0">
                <a:solidFill>
                  <a:srgbClr val="FF0000"/>
                </a:solidFill>
              </a:rPr>
              <a:t>3</a:t>
            </a:r>
            <a:r>
              <a:rPr lang="en-GB" sz="3200" dirty="0">
                <a:solidFill>
                  <a:srgbClr val="FF0000"/>
                </a:solidFill>
              </a:rPr>
              <a:t> + </a:t>
            </a:r>
            <a:r>
              <a:rPr lang="en-GB" sz="3200" dirty="0" smtClean="0">
                <a:solidFill>
                  <a:srgbClr val="FF0000"/>
                </a:solidFill>
              </a:rPr>
              <a:t>2OH</a:t>
            </a:r>
            <a:r>
              <a:rPr lang="en-GB" sz="3200" baseline="30000" dirty="0" smtClean="0">
                <a:solidFill>
                  <a:srgbClr val="FF0000"/>
                </a:solidFill>
              </a:rPr>
              <a:t>-</a:t>
            </a:r>
            <a:endParaRPr lang="en-GB" sz="3200" baseline="30000" dirty="0">
              <a:solidFill>
                <a:srgbClr val="FF0000"/>
              </a:solidFill>
            </a:endParaRPr>
          </a:p>
          <a:p>
            <a:pPr algn="just">
              <a:lnSpc>
                <a:spcPct val="200000"/>
              </a:lnSpc>
            </a:pPr>
            <a:r>
              <a:rPr lang="en-GB" sz="2200" dirty="0"/>
              <a:t>At the anode (negative terminal): </a:t>
            </a:r>
            <a:r>
              <a:rPr lang="en-GB" sz="3200" dirty="0">
                <a:solidFill>
                  <a:srgbClr val="FF0000"/>
                </a:solidFill>
              </a:rPr>
              <a:t>Zn + </a:t>
            </a:r>
            <a:r>
              <a:rPr lang="en-GB" sz="3200" dirty="0" smtClean="0">
                <a:solidFill>
                  <a:srgbClr val="FF0000"/>
                </a:solidFill>
              </a:rPr>
              <a:t>2OH</a:t>
            </a:r>
            <a:r>
              <a:rPr lang="en-GB" sz="3200" baseline="30000" dirty="0" smtClean="0">
                <a:solidFill>
                  <a:srgbClr val="FF0000"/>
                </a:solidFill>
              </a:rPr>
              <a:t>-</a:t>
            </a:r>
            <a:r>
              <a:rPr lang="en-GB" sz="3200" dirty="0" smtClean="0">
                <a:solidFill>
                  <a:srgbClr val="FF0000"/>
                </a:solidFill>
              </a:rPr>
              <a:t> </a:t>
            </a:r>
            <a:r>
              <a:rPr lang="en-GB" sz="3200" dirty="0">
                <a:solidFill>
                  <a:srgbClr val="FF0000"/>
                </a:solidFill>
              </a:rPr>
              <a:t>→ ZnO + H</a:t>
            </a:r>
            <a:r>
              <a:rPr lang="en-GB" sz="3200" baseline="-25000" dirty="0">
                <a:solidFill>
                  <a:srgbClr val="FF0000"/>
                </a:solidFill>
              </a:rPr>
              <a:t>2</a:t>
            </a:r>
            <a:r>
              <a:rPr lang="en-GB" sz="3200" dirty="0">
                <a:solidFill>
                  <a:srgbClr val="FF0000"/>
                </a:solidFill>
              </a:rPr>
              <a:t>O + </a:t>
            </a:r>
            <a:r>
              <a:rPr lang="en-GB" sz="3200" dirty="0" smtClean="0">
                <a:solidFill>
                  <a:srgbClr val="FF0000"/>
                </a:solidFill>
              </a:rPr>
              <a:t>2e</a:t>
            </a:r>
            <a:r>
              <a:rPr lang="en-GB" sz="3200" baseline="30000" dirty="0" smtClean="0">
                <a:solidFill>
                  <a:srgbClr val="FF0000"/>
                </a:solidFill>
              </a:rPr>
              <a:t>-</a:t>
            </a:r>
            <a:endParaRPr lang="en-GB" sz="3200" baseline="30000" dirty="0">
              <a:solidFill>
                <a:srgbClr val="FF0000"/>
              </a:solidFill>
            </a:endParaRPr>
          </a:p>
          <a:p>
            <a:pPr algn="just">
              <a:lnSpc>
                <a:spcPct val="200000"/>
              </a:lnSpc>
            </a:pPr>
            <a:r>
              <a:rPr lang="en-GB" sz="2200" dirty="0"/>
              <a:t>Overall reaction: </a:t>
            </a:r>
            <a:r>
              <a:rPr lang="en-GB" sz="2800" dirty="0" smtClean="0">
                <a:solidFill>
                  <a:srgbClr val="FF0000"/>
                </a:solidFill>
              </a:rPr>
              <a:t>2MnO</a:t>
            </a:r>
            <a:r>
              <a:rPr lang="en-GB" sz="2800" baseline="-25000" dirty="0" smtClean="0">
                <a:solidFill>
                  <a:srgbClr val="FF0000"/>
                </a:solidFill>
              </a:rPr>
              <a:t>2</a:t>
            </a:r>
            <a:r>
              <a:rPr lang="en-GB" sz="2800" dirty="0" smtClean="0">
                <a:solidFill>
                  <a:srgbClr val="FF0000"/>
                </a:solidFill>
              </a:rPr>
              <a:t> </a:t>
            </a:r>
            <a:r>
              <a:rPr lang="en-GB" sz="2800" dirty="0">
                <a:solidFill>
                  <a:srgbClr val="FF0000"/>
                </a:solidFill>
              </a:rPr>
              <a:t>+ Zn + </a:t>
            </a:r>
            <a:r>
              <a:rPr lang="en-GB" sz="2800" dirty="0" smtClean="0">
                <a:solidFill>
                  <a:srgbClr val="FF0000"/>
                </a:solidFill>
              </a:rPr>
              <a:t>2H</a:t>
            </a:r>
            <a:r>
              <a:rPr lang="en-GB" sz="2800" baseline="-25000" dirty="0" smtClean="0">
                <a:solidFill>
                  <a:srgbClr val="FF0000"/>
                </a:solidFill>
              </a:rPr>
              <a:t>2</a:t>
            </a:r>
            <a:r>
              <a:rPr lang="en-GB" sz="2800" dirty="0" smtClean="0">
                <a:solidFill>
                  <a:srgbClr val="FF0000"/>
                </a:solidFill>
              </a:rPr>
              <a:t>O </a:t>
            </a:r>
            <a:r>
              <a:rPr lang="en-GB" sz="2800" dirty="0">
                <a:solidFill>
                  <a:srgbClr val="FF0000"/>
                </a:solidFill>
              </a:rPr>
              <a:t>→ Mn</a:t>
            </a:r>
            <a:r>
              <a:rPr lang="en-GB" sz="2800" baseline="-25000" dirty="0">
                <a:solidFill>
                  <a:srgbClr val="FF0000"/>
                </a:solidFill>
              </a:rPr>
              <a:t>2</a:t>
            </a:r>
            <a:r>
              <a:rPr lang="en-GB" sz="2800" dirty="0">
                <a:solidFill>
                  <a:srgbClr val="FF0000"/>
                </a:solidFill>
              </a:rPr>
              <a:t>O</a:t>
            </a:r>
            <a:r>
              <a:rPr lang="en-GB" sz="2800" baseline="-25000" dirty="0">
                <a:solidFill>
                  <a:srgbClr val="FF0000"/>
                </a:solidFill>
              </a:rPr>
              <a:t>3</a:t>
            </a:r>
            <a:r>
              <a:rPr lang="en-GB" sz="2800" dirty="0">
                <a:solidFill>
                  <a:srgbClr val="FF0000"/>
                </a:solidFill>
              </a:rPr>
              <a:t> + ZnO + </a:t>
            </a:r>
            <a:r>
              <a:rPr lang="en-GB" sz="2800" dirty="0" smtClean="0">
                <a:solidFill>
                  <a:srgbClr val="FF0000"/>
                </a:solidFill>
              </a:rPr>
              <a:t>2H</a:t>
            </a:r>
            <a:r>
              <a:rPr lang="en-GB" sz="2800" baseline="-25000" dirty="0" smtClean="0">
                <a:solidFill>
                  <a:srgbClr val="FF0000"/>
                </a:solidFill>
              </a:rPr>
              <a:t>2</a:t>
            </a:r>
            <a:r>
              <a:rPr lang="en-GB" sz="2800" dirty="0" smtClean="0">
                <a:solidFill>
                  <a:srgbClr val="FF0000"/>
                </a:solidFill>
              </a:rPr>
              <a:t>O</a:t>
            </a:r>
            <a:endParaRPr lang="en-GB" sz="2800" b="0" i="0" dirty="0">
              <a:solidFill>
                <a:srgbClr val="FF0000"/>
              </a:solidFill>
              <a:effectLst/>
            </a:endParaRPr>
          </a:p>
        </p:txBody>
      </p:sp>
      <p:sp>
        <p:nvSpPr>
          <p:cNvPr id="6" name="Rectangle 5"/>
          <p:cNvSpPr/>
          <p:nvPr/>
        </p:nvSpPr>
        <p:spPr>
          <a:xfrm>
            <a:off x="424375" y="645584"/>
            <a:ext cx="3946914" cy="461665"/>
          </a:xfrm>
          <a:prstGeom prst="rect">
            <a:avLst/>
          </a:prstGeom>
        </p:spPr>
        <p:txBody>
          <a:bodyPr wrap="none">
            <a:spAutoFit/>
          </a:bodyPr>
          <a:lstStyle/>
          <a:p>
            <a:r>
              <a:rPr lang="en-GB" sz="2400" b="1" dirty="0" smtClean="0"/>
              <a:t>PRIMARY BATTERY WORKING</a:t>
            </a:r>
            <a:endParaRPr lang="en-GB" sz="2400" b="1" dirty="0"/>
          </a:p>
        </p:txBody>
      </p:sp>
    </p:spTree>
    <p:extLst>
      <p:ext uri="{BB962C8B-B14F-4D97-AF65-F5344CB8AC3E}">
        <p14:creationId xmlns:p14="http://schemas.microsoft.com/office/powerpoint/2010/main" val="2412799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473611" y="779308"/>
            <a:ext cx="11469859" cy="5414431"/>
          </a:xfrm>
          <a:prstGeom prst="rect">
            <a:avLst/>
          </a:prstGeom>
        </p:spPr>
        <p:txBody>
          <a:bodyPr wrap="square">
            <a:spAutoFit/>
          </a:bodyPr>
          <a:lstStyle/>
          <a:p>
            <a:pPr marL="342900" indent="-342900" algn="just">
              <a:lnSpc>
                <a:spcPct val="200000"/>
              </a:lnSpc>
              <a:buFont typeface="Arial" panose="020B0604020202020204" pitchFamily="34" charset="0"/>
              <a:buChar char="•"/>
            </a:pPr>
            <a:r>
              <a:rPr lang="en-GB" sz="2200" dirty="0"/>
              <a:t>This chemical reaction results in the production of electrons at the anode and the absorption of these electrons at the cathode. The flow of electrons from the anode to the cathode through an external circuit creates an electrical current, which can power devices connected to the battery</a:t>
            </a:r>
            <a:r>
              <a:rPr lang="en-GB" sz="2200" dirty="0" smtClean="0"/>
              <a:t>.</a:t>
            </a:r>
          </a:p>
          <a:p>
            <a:pPr marL="342900" indent="-342900" algn="just">
              <a:lnSpc>
                <a:spcPct val="200000"/>
              </a:lnSpc>
              <a:buFont typeface="Arial" panose="020B0604020202020204" pitchFamily="34" charset="0"/>
              <a:buChar char="•"/>
            </a:pPr>
            <a:r>
              <a:rPr lang="en-GB" sz="2200" dirty="0"/>
              <a:t>As the reaction progresses, the reactants (such as zinc and manganese dioxide) are consumed and transformed into different chemical compounds (like zinc oxide and manganese oxide). Eventually, when the reactants are fully depleted, the battery no longer produces a sufficient voltage or current and is considered dead or discharged. Since this chemical reaction is not reversible, primary batteries cannot be recharged for reuse.</a:t>
            </a:r>
          </a:p>
        </p:txBody>
      </p:sp>
    </p:spTree>
    <p:extLst>
      <p:ext uri="{BB962C8B-B14F-4D97-AF65-F5344CB8AC3E}">
        <p14:creationId xmlns:p14="http://schemas.microsoft.com/office/powerpoint/2010/main" val="1784734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62597" y="1066504"/>
            <a:ext cx="11666805" cy="3831818"/>
          </a:xfrm>
          <a:prstGeom prst="rect">
            <a:avLst/>
          </a:prstGeom>
        </p:spPr>
        <p:txBody>
          <a:bodyPr wrap="square">
            <a:spAutoFit/>
          </a:bodyPr>
          <a:lstStyle/>
          <a:p>
            <a:pPr algn="just">
              <a:lnSpc>
                <a:spcPct val="150000"/>
              </a:lnSpc>
            </a:pPr>
            <a:r>
              <a:rPr lang="en-GB" sz="2200" dirty="0"/>
              <a:t>In a Li-ion battery, the reaction occurs between lithium cobalt oxide (LiCoO2) at the cathode and graphite carbon at the anode, separated by an electrolyte containing lithium salts.</a:t>
            </a:r>
          </a:p>
          <a:p>
            <a:pPr algn="just">
              <a:lnSpc>
                <a:spcPct val="150000"/>
              </a:lnSpc>
            </a:pPr>
            <a:r>
              <a:rPr lang="en-GB" sz="2200" dirty="0"/>
              <a:t>During discharging (when the battery is in use), the following reactions take place:</a:t>
            </a:r>
          </a:p>
          <a:p>
            <a:pPr algn="just">
              <a:lnSpc>
                <a:spcPct val="150000"/>
              </a:lnSpc>
            </a:pPr>
            <a:r>
              <a:rPr lang="en-GB" sz="2200" dirty="0"/>
              <a:t>At the cathode (positive terminal): </a:t>
            </a:r>
            <a:r>
              <a:rPr lang="en-GB" sz="3200" dirty="0">
                <a:solidFill>
                  <a:srgbClr val="FF0000"/>
                </a:solidFill>
              </a:rPr>
              <a:t>LiCoO</a:t>
            </a:r>
            <a:r>
              <a:rPr lang="en-GB" sz="3200" baseline="-25000" dirty="0">
                <a:solidFill>
                  <a:srgbClr val="FF0000"/>
                </a:solidFill>
              </a:rPr>
              <a:t>2</a:t>
            </a:r>
            <a:r>
              <a:rPr lang="en-GB" sz="3200" dirty="0">
                <a:solidFill>
                  <a:srgbClr val="FF0000"/>
                </a:solidFill>
              </a:rPr>
              <a:t> → Li</a:t>
            </a:r>
            <a:r>
              <a:rPr lang="en-GB" sz="3200" baseline="30000" dirty="0">
                <a:solidFill>
                  <a:srgbClr val="FF0000"/>
                </a:solidFill>
              </a:rPr>
              <a:t>+</a:t>
            </a:r>
            <a:r>
              <a:rPr lang="en-GB" sz="3200" dirty="0">
                <a:solidFill>
                  <a:srgbClr val="FF0000"/>
                </a:solidFill>
              </a:rPr>
              <a:t> + CoO</a:t>
            </a:r>
            <a:r>
              <a:rPr lang="en-GB" sz="3200" baseline="-25000" dirty="0">
                <a:solidFill>
                  <a:srgbClr val="FF0000"/>
                </a:solidFill>
              </a:rPr>
              <a:t>2</a:t>
            </a:r>
            <a:r>
              <a:rPr lang="en-GB" sz="3200" dirty="0">
                <a:solidFill>
                  <a:srgbClr val="FF0000"/>
                </a:solidFill>
              </a:rPr>
              <a:t> + e</a:t>
            </a:r>
            <a:r>
              <a:rPr lang="en-GB" sz="3200" baseline="30000" dirty="0">
                <a:solidFill>
                  <a:srgbClr val="FF0000"/>
                </a:solidFill>
              </a:rPr>
              <a:t>-</a:t>
            </a:r>
          </a:p>
          <a:p>
            <a:pPr algn="just">
              <a:lnSpc>
                <a:spcPct val="150000"/>
              </a:lnSpc>
            </a:pPr>
            <a:r>
              <a:rPr lang="en-GB" sz="2200" dirty="0"/>
              <a:t>At the anode (negative terminal): </a:t>
            </a:r>
            <a:r>
              <a:rPr lang="en-GB" sz="3200" dirty="0">
                <a:solidFill>
                  <a:srgbClr val="FF0000"/>
                </a:solidFill>
              </a:rPr>
              <a:t>LiC</a:t>
            </a:r>
            <a:r>
              <a:rPr lang="en-GB" sz="3200" baseline="-25000" dirty="0">
                <a:solidFill>
                  <a:srgbClr val="FF0000"/>
                </a:solidFill>
              </a:rPr>
              <a:t>6</a:t>
            </a:r>
            <a:r>
              <a:rPr lang="en-GB" sz="3200" dirty="0">
                <a:solidFill>
                  <a:srgbClr val="FF0000"/>
                </a:solidFill>
              </a:rPr>
              <a:t> + e</a:t>
            </a:r>
            <a:r>
              <a:rPr lang="en-GB" sz="3200" baseline="30000" dirty="0">
                <a:solidFill>
                  <a:srgbClr val="FF0000"/>
                </a:solidFill>
              </a:rPr>
              <a:t>-</a:t>
            </a:r>
            <a:r>
              <a:rPr lang="en-GB" sz="3200" dirty="0">
                <a:solidFill>
                  <a:srgbClr val="FF0000"/>
                </a:solidFill>
              </a:rPr>
              <a:t> → Li + C</a:t>
            </a:r>
            <a:r>
              <a:rPr lang="en-GB" sz="3200" baseline="-25000" dirty="0">
                <a:solidFill>
                  <a:srgbClr val="FF0000"/>
                </a:solidFill>
              </a:rPr>
              <a:t>6</a:t>
            </a:r>
          </a:p>
          <a:p>
            <a:pPr algn="just">
              <a:lnSpc>
                <a:spcPct val="150000"/>
              </a:lnSpc>
            </a:pPr>
            <a:r>
              <a:rPr lang="en-GB" sz="2200" dirty="0"/>
              <a:t>Overall reaction: </a:t>
            </a:r>
            <a:r>
              <a:rPr lang="en-GB" sz="3200" dirty="0">
                <a:solidFill>
                  <a:srgbClr val="FF0000"/>
                </a:solidFill>
              </a:rPr>
              <a:t>LiCoO</a:t>
            </a:r>
            <a:r>
              <a:rPr lang="en-GB" sz="3200" baseline="-25000" dirty="0">
                <a:solidFill>
                  <a:srgbClr val="FF0000"/>
                </a:solidFill>
              </a:rPr>
              <a:t>2</a:t>
            </a:r>
            <a:r>
              <a:rPr lang="en-GB" sz="3200" dirty="0">
                <a:solidFill>
                  <a:srgbClr val="FF0000"/>
                </a:solidFill>
              </a:rPr>
              <a:t> + C</a:t>
            </a:r>
            <a:r>
              <a:rPr lang="en-GB" sz="3200" baseline="-25000" dirty="0">
                <a:solidFill>
                  <a:srgbClr val="FF0000"/>
                </a:solidFill>
              </a:rPr>
              <a:t>6</a:t>
            </a:r>
            <a:r>
              <a:rPr lang="en-GB" sz="3200" dirty="0">
                <a:solidFill>
                  <a:srgbClr val="FF0000"/>
                </a:solidFill>
              </a:rPr>
              <a:t> → LiC</a:t>
            </a:r>
            <a:r>
              <a:rPr lang="en-GB" sz="3200" baseline="-25000" dirty="0">
                <a:solidFill>
                  <a:srgbClr val="FF0000"/>
                </a:solidFill>
              </a:rPr>
              <a:t>6</a:t>
            </a:r>
            <a:r>
              <a:rPr lang="en-GB" sz="3200" dirty="0">
                <a:solidFill>
                  <a:srgbClr val="FF0000"/>
                </a:solidFill>
              </a:rPr>
              <a:t> + CoO</a:t>
            </a:r>
            <a:r>
              <a:rPr lang="en-GB" sz="3200" baseline="-25000" dirty="0">
                <a:solidFill>
                  <a:srgbClr val="FF0000"/>
                </a:solidFill>
              </a:rPr>
              <a:t>2</a:t>
            </a:r>
            <a:endParaRPr lang="en-GB" sz="3200" b="0" i="0" baseline="-25000" dirty="0">
              <a:solidFill>
                <a:srgbClr val="FF0000"/>
              </a:solidFill>
              <a:effectLst/>
            </a:endParaRPr>
          </a:p>
        </p:txBody>
      </p:sp>
      <p:sp>
        <p:nvSpPr>
          <p:cNvPr id="7" name="Rectangle 6"/>
          <p:cNvSpPr/>
          <p:nvPr/>
        </p:nvSpPr>
        <p:spPr>
          <a:xfrm>
            <a:off x="135987" y="618092"/>
            <a:ext cx="4309641" cy="461665"/>
          </a:xfrm>
          <a:prstGeom prst="rect">
            <a:avLst/>
          </a:prstGeom>
        </p:spPr>
        <p:txBody>
          <a:bodyPr wrap="none">
            <a:spAutoFit/>
          </a:bodyPr>
          <a:lstStyle/>
          <a:p>
            <a:r>
              <a:rPr lang="en-GB" sz="2400" b="1" dirty="0" smtClean="0"/>
              <a:t>SECONDARY </a:t>
            </a:r>
            <a:r>
              <a:rPr lang="en-GB" sz="2400" b="1" dirty="0"/>
              <a:t>BATTERY WORKING</a:t>
            </a:r>
          </a:p>
        </p:txBody>
      </p:sp>
    </p:spTree>
    <p:extLst>
      <p:ext uri="{BB962C8B-B14F-4D97-AF65-F5344CB8AC3E}">
        <p14:creationId xmlns:p14="http://schemas.microsoft.com/office/powerpoint/2010/main" val="2991715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316</TotalTime>
  <Words>794</Words>
  <Application>Microsoft Office PowerPoint</Application>
  <PresentationFormat>Widescreen</PresentationFormat>
  <Paragraphs>45</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308</cp:revision>
  <dcterms:created xsi:type="dcterms:W3CDTF">2023-09-04T08:52:27Z</dcterms:created>
  <dcterms:modified xsi:type="dcterms:W3CDTF">2023-12-04T09:31:20Z</dcterms:modified>
</cp:coreProperties>
</file>