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04-02-2026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17/06/relationships/model3d" Target="../media/model3d1.glb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17/06/relationships/model3d" Target="../media/model3d1.glb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8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3.png"/><Relationship Id="rId4" Type="http://schemas.microsoft.com/office/2017/06/relationships/model3d" Target="../media/model3d1.glb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gif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 dirty="0"/>
              <a:t>LECTURE 1 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B319A9-5DE4-A250-5B9A-55BE436CC14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8AA276-E8AC-7DEE-E9F4-1AA8C0D01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066F-20EC-412D-BAA4-0251AD8AD69F}" type="datetime1">
              <a:rPr lang="en-IN" smtClean="0"/>
              <a:t>04-02-2026</a:t>
            </a:fld>
            <a:endParaRPr lang="en-IN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8FD71EB-F94A-18DC-C352-6035CDB67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71AAD16-316D-87AA-1A30-F184939F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537762-3550-05C1-BECF-327AB7BC0C9F}"/>
              </a:ext>
            </a:extLst>
          </p:cNvPr>
          <p:cNvSpPr txBox="1"/>
          <p:nvPr/>
        </p:nvSpPr>
        <p:spPr>
          <a:xfrm>
            <a:off x="0" y="130294"/>
            <a:ext cx="1967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BF967C-F618-A3F3-662F-BD2F20253A66}"/>
              </a:ext>
            </a:extLst>
          </p:cNvPr>
          <p:cNvSpPr txBox="1"/>
          <p:nvPr/>
        </p:nvSpPr>
        <p:spPr>
          <a:xfrm>
            <a:off x="171208" y="1195471"/>
            <a:ext cx="6820383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Definition: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Vibration is the oscillatory motion of a body or system about an equilibrium position.</a:t>
            </a:r>
            <a:endParaRPr lang="en-US" sz="2400" b="0" dirty="0">
              <a:effectLst/>
            </a:endParaRPr>
          </a:p>
          <a:p>
            <a:pPr algn="just" rtl="0">
              <a:lnSpc>
                <a:spcPct val="150000"/>
              </a:lnSpc>
              <a:buNone/>
            </a:pPr>
            <a:endParaRPr lang="en-US" sz="2400" b="1" i="0" u="none" strike="noStrike" dirty="0">
              <a:solidFill>
                <a:srgbClr val="000000"/>
              </a:solidFill>
              <a:effectLst/>
            </a:endParaRPr>
          </a:p>
          <a:p>
            <a:pPr algn="just" rtl="0">
              <a:lnSpc>
                <a:spcPct val="150000"/>
              </a:lnSpc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The Physics: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It involves the transfer of potential energy (spring) to kinetic energy (mass) and back.</a:t>
            </a:r>
            <a:endParaRPr lang="en-US" sz="2400" b="0" dirty="0">
              <a:effectLst/>
            </a:endParaRPr>
          </a:p>
          <a:p>
            <a:pPr algn="just" rtl="0">
              <a:lnSpc>
                <a:spcPct val="150000"/>
              </a:lnSpc>
              <a:buNone/>
            </a:pPr>
            <a:endParaRPr lang="en-US" sz="2400" b="1" i="0" u="none" strike="noStrike" dirty="0">
              <a:solidFill>
                <a:srgbClr val="000000"/>
              </a:solidFill>
              <a:effectLst/>
            </a:endParaRPr>
          </a:p>
          <a:p>
            <a:pPr algn="just" rtl="0">
              <a:lnSpc>
                <a:spcPct val="150000"/>
              </a:lnSpc>
              <a:buNone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Requirement: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Any system possessing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Mass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(inertia) and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Elasticity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(stiffness) is capable of vibrating.</a:t>
            </a:r>
            <a:endParaRPr lang="en-IN" sz="24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8C9A341-E275-6528-B27A-6F305FDB1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344" y="1172411"/>
            <a:ext cx="4641448" cy="4641448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DD526BD-3EEF-4998-CA8D-1086CF20EF57}"/>
              </a:ext>
            </a:extLst>
          </p:cNvPr>
          <p:cNvCxnSpPr/>
          <p:nvPr/>
        </p:nvCxnSpPr>
        <p:spPr>
          <a:xfrm>
            <a:off x="8814605" y="1273214"/>
            <a:ext cx="1770926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55450A6-E5FE-F4CC-880F-586CA8EC125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5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55450A6-E5FE-F4CC-880F-586CA8EC125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0812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FAA51-0147-658B-EB54-A76BF541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7DE63D-C9DE-A072-4B0A-C9BE71A7BA52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8B70F3-4D9E-80CD-A612-A2D88CED3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EE403-55C7-4013-8C2A-97D11A169755}" type="datetime1">
              <a:rPr lang="en-IN" smtClean="0"/>
              <a:t>04-02-2026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A61B82-3D8B-F93A-B716-7F6B5847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7BA497-0AA3-C84E-7868-FA01CBEB4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6E2656-D6F2-F68D-96A0-BF65F05E8DA0}"/>
              </a:ext>
            </a:extLst>
          </p:cNvPr>
          <p:cNvSpPr txBox="1"/>
          <p:nvPr/>
        </p:nvSpPr>
        <p:spPr>
          <a:xfrm>
            <a:off x="-1" y="130294"/>
            <a:ext cx="274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</a:rPr>
              <a:t>CAUSES OF VIBRATION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4CB9BD-0FBC-8811-64A1-2820DE6E1D3D}"/>
              </a:ext>
            </a:extLst>
          </p:cNvPr>
          <p:cNvSpPr txBox="1"/>
          <p:nvPr/>
        </p:nvSpPr>
        <p:spPr>
          <a:xfrm>
            <a:off x="296844" y="982607"/>
            <a:ext cx="5132649" cy="502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buNone/>
            </a:pPr>
            <a:r>
              <a:rPr lang="en-IN" sz="2400" b="1" i="0" u="none" strike="noStrike" dirty="0">
                <a:solidFill>
                  <a:srgbClr val="000000"/>
                </a:solidFill>
                <a:effectLst/>
              </a:rPr>
              <a:t>Unbalance:</a:t>
            </a:r>
            <a:r>
              <a:rPr lang="en-IN" sz="2400" b="0" i="0" u="none" strike="noStrike" dirty="0">
                <a:solidFill>
                  <a:srgbClr val="000000"/>
                </a:solidFill>
                <a:effectLst/>
              </a:rPr>
              <a:t> Uneven mass distribution in rotating machinery (e.g., car tires, turbine rotors).</a:t>
            </a:r>
            <a:endParaRPr lang="en-IN" sz="2400" b="0" dirty="0">
              <a:effectLst/>
            </a:endParaRPr>
          </a:p>
          <a:p>
            <a:pPr algn="just" rtl="0">
              <a:lnSpc>
                <a:spcPct val="150000"/>
              </a:lnSpc>
              <a:buNone/>
            </a:pPr>
            <a:r>
              <a:rPr lang="en-IN" sz="2400" b="1" i="0" u="none" strike="noStrike" dirty="0">
                <a:solidFill>
                  <a:srgbClr val="000000"/>
                </a:solidFill>
                <a:effectLst/>
              </a:rPr>
              <a:t>Misalignment:</a:t>
            </a:r>
            <a:r>
              <a:rPr lang="en-IN" sz="2400" b="0" i="0" u="none" strike="noStrike" dirty="0">
                <a:solidFill>
                  <a:srgbClr val="000000"/>
                </a:solidFill>
                <a:effectLst/>
              </a:rPr>
              <a:t> Shafts not centred properly.</a:t>
            </a:r>
            <a:endParaRPr lang="en-IN" sz="2400" b="0" dirty="0">
              <a:effectLst/>
            </a:endParaRPr>
          </a:p>
          <a:p>
            <a:pPr algn="just" rtl="0">
              <a:lnSpc>
                <a:spcPct val="150000"/>
              </a:lnSpc>
              <a:buNone/>
            </a:pPr>
            <a:r>
              <a:rPr lang="en-IN" sz="2400" b="1" i="0" u="none" strike="noStrike" dirty="0">
                <a:solidFill>
                  <a:srgbClr val="000000"/>
                </a:solidFill>
                <a:effectLst/>
              </a:rPr>
              <a:t>External Forces:</a:t>
            </a:r>
            <a:r>
              <a:rPr lang="en-IN" sz="2400" b="0" i="0" u="none" strike="noStrike" dirty="0">
                <a:solidFill>
                  <a:srgbClr val="000000"/>
                </a:solidFill>
                <a:effectLst/>
              </a:rPr>
              <a:t> Wind loads, road irregularities (potholes), seismic waves.</a:t>
            </a:r>
            <a:endParaRPr lang="en-IN" sz="2400" b="0" dirty="0">
              <a:effectLst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IN" sz="2400" b="1" i="0" u="none" strike="noStrike" dirty="0">
                <a:solidFill>
                  <a:srgbClr val="000000"/>
                </a:solidFill>
                <a:effectLst/>
              </a:rPr>
              <a:t>Looseness:</a:t>
            </a:r>
            <a:r>
              <a:rPr lang="en-IN" sz="2400" b="0" i="0" u="none" strike="noStrike" dirty="0">
                <a:solidFill>
                  <a:srgbClr val="000000"/>
                </a:solidFill>
                <a:effectLst/>
              </a:rPr>
              <a:t> Worn-out bearings or loose bolts.</a:t>
            </a:r>
            <a:endParaRPr lang="en-IN" sz="2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95B8925-A3AE-14BD-33F8-64AA7DC44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34"/>
          <a:stretch>
            <a:fillRect/>
          </a:stretch>
        </p:blipFill>
        <p:spPr>
          <a:xfrm>
            <a:off x="5965785" y="814066"/>
            <a:ext cx="5929371" cy="5358137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74C4B83-8D0C-56B9-2284-7BFCF7B541F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5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74C4B83-8D0C-56B9-2284-7BFCF7B541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136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7BA1D-A3EE-32B7-7A84-711E93A29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2E1DBD-9BC3-DD2C-5891-E80881D82F3E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2B0A8F-D699-EE42-CD7C-9A21A4E86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A23E-5DFB-4E22-A6A3-A262C851D762}" type="datetime1">
              <a:rPr lang="en-IN" smtClean="0"/>
              <a:t>04-02-2026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D864C3-E6FD-0000-18F2-0FEAE3F9E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49942-81E3-307E-A07B-7C79EAC20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EEE89A-3E02-52D6-5F1B-C8DA28D9F004}"/>
              </a:ext>
            </a:extLst>
          </p:cNvPr>
          <p:cNvSpPr txBox="1"/>
          <p:nvPr/>
        </p:nvSpPr>
        <p:spPr>
          <a:xfrm>
            <a:off x="-1" y="130294"/>
            <a:ext cx="5266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EFFECTS OF VIBRATION (THE GOOD &amp; THE BAD)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B4432E-0999-2B3D-690E-E76136DEEF77}"/>
              </a:ext>
            </a:extLst>
          </p:cNvPr>
          <p:cNvSpPr txBox="1"/>
          <p:nvPr/>
        </p:nvSpPr>
        <p:spPr>
          <a:xfrm>
            <a:off x="136003" y="760214"/>
            <a:ext cx="6183774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b="1" dirty="0"/>
              <a:t>Undesirable Effects (The "Noise &amp; Harshness"):</a:t>
            </a:r>
            <a:endParaRPr lang="en-US" sz="24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Structural fatigue and failure (cracks).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Wear of gears and bearings.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Human discomfort (NVH issues in vehicles).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Loss of precision in machining.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0EE605-588E-A4CC-D9A7-F09C98799007}"/>
              </a:ext>
            </a:extLst>
          </p:cNvPr>
          <p:cNvSpPr txBox="1"/>
          <p:nvPr/>
        </p:nvSpPr>
        <p:spPr>
          <a:xfrm>
            <a:off x="6594677" y="744924"/>
            <a:ext cx="5338822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b="1" dirty="0"/>
              <a:t>Desirable Applications:</a:t>
            </a:r>
            <a:endParaRPr lang="en-US" sz="24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Musical instruments (Guitar strings).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Vibrating screens/conveyors (Sorting materials).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Ultrasonic cleaning.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C7815CF-6FD1-7B1E-3736-5C279EC4E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3" y="4094335"/>
            <a:ext cx="2611304" cy="173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DN media">
            <a:extLst>
              <a:ext uri="{FF2B5EF4-FFF2-40B4-BE49-F238E27FC236}">
                <a16:creationId xmlns:a16="http://schemas.microsoft.com/office/drawing/2014/main" id="{B36DF4A6-40C2-8F27-D6DC-C8854CFB8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337" y="4094334"/>
            <a:ext cx="2974055" cy="1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7579784D-BCD3-63BC-0E14-037D54BC03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5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7579784D-BCD3-63BC-0E14-037D54BC03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 descr="Vibrations in a Compound Gear Train">
            <a:extLst>
              <a:ext uri="{FF2B5EF4-FFF2-40B4-BE49-F238E27FC236}">
                <a16:creationId xmlns:a16="http://schemas.microsoft.com/office/drawing/2014/main" id="{3BE268AD-BE6B-75AE-D301-ED1BDBCA1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743" y="3863702"/>
            <a:ext cx="2978778" cy="223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martclean Is An Award-Winning Portable Invention That Cleans Spectacles  With Vibrations">
            <a:extLst>
              <a:ext uri="{FF2B5EF4-FFF2-40B4-BE49-F238E27FC236}">
                <a16:creationId xmlns:a16="http://schemas.microsoft.com/office/drawing/2014/main" id="{B69E8DCE-1630-DD94-3F91-4BA804AA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080" y="4094335"/>
            <a:ext cx="2978778" cy="1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62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14528-3B85-DA6E-26C1-321049B17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14FB72-4D33-0A88-399D-6F34DA8522A5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7599F3-2918-B542-E5CB-049AACD6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627B-FB76-4835-8BC2-CD12AF3537CE}" type="datetime1">
              <a:rPr lang="en-IN" smtClean="0"/>
              <a:t>04-02-2026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01B52-FA4D-8E52-6449-2828A8250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697924-0A23-4660-E54B-F8D4556FC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Flying drone.">
                <a:extLst>
                  <a:ext uri="{FF2B5EF4-FFF2-40B4-BE49-F238E27FC236}">
                    <a16:creationId xmlns:a16="http://schemas.microsoft.com/office/drawing/2014/main" id="{653A1893-10BD-39D9-A867-8DFAF9A1C3F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49108050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Flying drone.">
                <a:extLst>
                  <a:ext uri="{FF2B5EF4-FFF2-40B4-BE49-F238E27FC236}">
                    <a16:creationId xmlns:a16="http://schemas.microsoft.com/office/drawing/2014/main" id="{653A1893-10BD-39D9-A867-8DFAF9A1C3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75CA021-EF8B-0569-4A27-6ADC67E02A72}"/>
              </a:ext>
            </a:extLst>
          </p:cNvPr>
          <p:cNvSpPr txBox="1"/>
          <p:nvPr/>
        </p:nvSpPr>
        <p:spPr>
          <a:xfrm>
            <a:off x="-1" y="130294"/>
            <a:ext cx="5266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THE SIMPLEST MODEL (SPRING-MASS-DAMPER)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196734-98A4-D010-7AC9-DF54BFFFE977}"/>
                  </a:ext>
                </a:extLst>
              </p:cNvPr>
              <p:cNvSpPr txBox="1"/>
              <p:nvPr/>
            </p:nvSpPr>
            <p:spPr>
              <a:xfrm>
                <a:off x="129540" y="966787"/>
                <a:ext cx="5671820" cy="35702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buNone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Schematic Representation:</a:t>
                </a:r>
                <a:endParaRPr lang="en-IN" sz="2400" b="0" dirty="0">
                  <a:effectLst/>
                </a:endParaRPr>
              </a:p>
              <a:p>
                <a:pPr marL="342900" indent="-342900" algn="just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Mass (m):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Stores kinetic energy.</a:t>
                </a:r>
              </a:p>
              <a:p>
                <a:pPr marL="342900" indent="-342900" algn="just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Spring (k):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Stores potential energy.</a:t>
                </a:r>
              </a:p>
              <a:p>
                <a:pPr marL="342900" indent="-342900" algn="just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Damper (c):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Dissipates energy (heat).</a:t>
                </a:r>
              </a:p>
              <a:p>
                <a:pPr rtl="0">
                  <a:lnSpc>
                    <a:spcPct val="150000"/>
                  </a:lnSpc>
                  <a:buNone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Equation of Motion (EOM):</a:t>
                </a:r>
                <a:b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𝒎</m:t>
                      </m:r>
                      <m:acc>
                        <m:accPr>
                          <m:chr m:val="̈"/>
                          <m:ctrlPr>
                            <a:rPr lang="en-IN" sz="2400" b="1" i="1" u="none" strike="noStrike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400" b="1" i="1" u="none" strike="noStrike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𝒄</m:t>
                      </m:r>
                      <m:acc>
                        <m:accPr>
                          <m:chr m:val="̇"/>
                          <m:ctrlPr>
                            <a:rPr lang="en-IN" sz="2400" b="1" i="1" u="none" strike="noStrike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400" b="1" i="1" u="none" strike="noStrike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IN" sz="2400" b="1" i="1" u="none" strike="noStrike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IN" sz="2400" b="0" dirty="0">
                    <a:effectLst/>
                  </a:rPr>
                </a:br>
                <a:endParaRPr lang="en-IN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196734-98A4-D010-7AC9-DF54BFFFE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" y="966787"/>
                <a:ext cx="5671820" cy="3570208"/>
              </a:xfrm>
              <a:prstGeom prst="rect">
                <a:avLst/>
              </a:prstGeom>
              <a:blipFill>
                <a:blip r:embed="rId4"/>
                <a:stretch>
                  <a:fillRect l="-161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 descr="Periodic Motion">
            <a:extLst>
              <a:ext uri="{FF2B5EF4-FFF2-40B4-BE49-F238E27FC236}">
                <a16:creationId xmlns:a16="http://schemas.microsoft.com/office/drawing/2014/main" id="{04C8DDCA-DC05-3D73-4A73-002A067A8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331" y="1812823"/>
            <a:ext cx="2311337" cy="323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Ship noise and vibration control – AMARINE">
            <a:extLst>
              <a:ext uri="{FF2B5EF4-FFF2-40B4-BE49-F238E27FC236}">
                <a16:creationId xmlns:a16="http://schemas.microsoft.com/office/drawing/2014/main" id="{C4E8A189-9AB3-87D7-676E-9DF1B3384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812823"/>
            <a:ext cx="3438240" cy="30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79870E-C9E0-E7D1-70C9-3740A5166947}"/>
              </a:ext>
            </a:extLst>
          </p:cNvPr>
          <p:cNvSpPr txBox="1"/>
          <p:nvPr/>
        </p:nvSpPr>
        <p:spPr>
          <a:xfrm>
            <a:off x="5578331" y="4879678"/>
            <a:ext cx="2311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Undamped Vibrations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2B907F-C5CE-6916-EFD0-73FC6ACA2BDF}"/>
              </a:ext>
            </a:extLst>
          </p:cNvPr>
          <p:cNvSpPr txBox="1"/>
          <p:nvPr/>
        </p:nvSpPr>
        <p:spPr>
          <a:xfrm>
            <a:off x="9275865" y="4879678"/>
            <a:ext cx="2107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Damped Vibrations</a:t>
            </a:r>
          </a:p>
        </p:txBody>
      </p:sp>
    </p:spTree>
    <p:extLst>
      <p:ext uri="{BB962C8B-B14F-4D97-AF65-F5344CB8AC3E}">
        <p14:creationId xmlns:p14="http://schemas.microsoft.com/office/powerpoint/2010/main" val="269440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2A092-F5E1-D2CD-23AB-48E13DCC7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D422EA-1FFA-8CAC-EC83-11B7AB86C0F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B88F57-FDB1-A6E5-4B60-F0E2F9E3E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DCE-9352-416C-8DE2-3D8B42628349}" type="datetime1">
              <a:rPr lang="en-IN" smtClean="0"/>
              <a:t>04-02-2026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20D9D1-6B96-F6C5-9899-3FE2D54CB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21178B-F036-BE77-A865-49BECEAA9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5FC3318-C29E-E94E-887F-EE0A0D0AC0F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5FC3318-C29E-E94E-887F-EE0A0D0AC0F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C13BC47-8FE9-C04B-9B50-4894052E98A0}"/>
              </a:ext>
            </a:extLst>
          </p:cNvPr>
          <p:cNvSpPr txBox="1"/>
          <p:nvPr/>
        </p:nvSpPr>
        <p:spPr>
          <a:xfrm>
            <a:off x="-1" y="130294"/>
            <a:ext cx="5266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BASIC TERMINOLOGY 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48EFB9-C3C2-299E-329D-6968D11FD51A}"/>
                  </a:ext>
                </a:extLst>
              </p:cNvPr>
              <p:cNvSpPr txBox="1"/>
              <p:nvPr/>
            </p:nvSpPr>
            <p:spPr>
              <a:xfrm>
                <a:off x="99060" y="878433"/>
                <a:ext cx="7653020" cy="42911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Periodic Motion:</a:t>
                </a: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 Motion that repeats itself after a fixed interval of time.</a:t>
                </a:r>
                <a:endParaRPr lang="en-US" sz="2400" b="0" dirty="0">
                  <a:effectLst/>
                </a:endParaRPr>
              </a:p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Cycle:</a:t>
                </a: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 One complete movement from a start point, through the extreme points, and back to the start.</a:t>
                </a:r>
                <a:endParaRPr lang="en-US" sz="2400" b="0" dirty="0">
                  <a:effectLst/>
                </a:endParaRPr>
              </a:p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Time Period (T):</a:t>
                </a: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 The time taken to complete one cycle.</a:t>
                </a:r>
                <a:endParaRPr lang="en-US" sz="2400" b="0" dirty="0">
                  <a:effectLst/>
                </a:endParaRPr>
              </a:p>
              <a:p>
                <a:pPr marL="342900" indent="-342900" algn="just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400" b="0" i="1" u="none" strike="noStrike" dirty="0">
                    <a:solidFill>
                      <a:srgbClr val="000000"/>
                    </a:solidFill>
                    <a:effectLst/>
                  </a:rPr>
                  <a:t>Unit:</a:t>
                </a: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 Seconds (s).</a:t>
                </a:r>
              </a:p>
              <a:p>
                <a:pPr marL="342900" indent="-342900" algn="just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endParaRPr lang="en-US" sz="2400" b="0" i="0" u="none" strike="noStrike" dirty="0">
                  <a:solidFill>
                    <a:srgbClr val="00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48EFB9-C3C2-299E-329D-6968D11FD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" y="878433"/>
                <a:ext cx="7653020" cy="4291175"/>
              </a:xfrm>
              <a:prstGeom prst="rect">
                <a:avLst/>
              </a:prstGeom>
              <a:blipFill>
                <a:blip r:embed="rId4"/>
                <a:stretch>
                  <a:fillRect l="-1194" r="-119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5" name="Picture 3" descr="Mathematical Diagram: Object Motion through a Given Point">
            <a:extLst>
              <a:ext uri="{FF2B5EF4-FFF2-40B4-BE49-F238E27FC236}">
                <a16:creationId xmlns:a16="http://schemas.microsoft.com/office/drawing/2014/main" id="{C825C326-4F57-AC3A-CA13-818671543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255" y="877316"/>
            <a:ext cx="4114800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Pendulum (mechanics) - Wikipedia">
            <a:extLst>
              <a:ext uri="{FF2B5EF4-FFF2-40B4-BE49-F238E27FC236}">
                <a16:creationId xmlns:a16="http://schemas.microsoft.com/office/drawing/2014/main" id="{6D40F4D5-C46C-15E9-8909-31D6B256F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805" y="3429000"/>
            <a:ext cx="314325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>
            <a:extLst>
              <a:ext uri="{FF2B5EF4-FFF2-40B4-BE49-F238E27FC236}">
                <a16:creationId xmlns:a16="http://schemas.microsoft.com/office/drawing/2014/main" id="{D4F5BF71-BCD4-9B49-0720-754AEF79E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340" y="4109973"/>
            <a:ext cx="4493260" cy="211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22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65360-C502-D437-DB5E-0D7504B86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BE92A7-9501-5DE8-66DF-B9ECFB78B76B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991829-91B0-4D09-D3BD-C8753FDEA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CD72-AEDA-4180-889E-5B045A653A9A}" type="datetime1">
              <a:rPr lang="en-IN" smtClean="0"/>
              <a:t>04-02-2026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65722E-EA96-3A8C-4CC4-EDA08F960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17698C-1807-2F2E-7820-88B6ECCB3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F634F14-1136-6D0C-8DBE-3AA41E8109A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3720608"/>
                  </p:ext>
                </p:extLst>
              </p:nvPr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F634F14-1136-6D0C-8DBE-3AA41E8109A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13F0FAD-0B19-78A4-5656-D818680482C9}"/>
              </a:ext>
            </a:extLst>
          </p:cNvPr>
          <p:cNvSpPr txBox="1"/>
          <p:nvPr/>
        </p:nvSpPr>
        <p:spPr>
          <a:xfrm>
            <a:off x="-1" y="130294"/>
            <a:ext cx="5266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BASIC TERMINOLOGY- FREQUENCY 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64CA0A-06CD-A590-1F23-37EB0067E837}"/>
                  </a:ext>
                </a:extLst>
              </p:cNvPr>
              <p:cNvSpPr txBox="1"/>
              <p:nvPr/>
            </p:nvSpPr>
            <p:spPr>
              <a:xfrm>
                <a:off x="226060" y="576010"/>
                <a:ext cx="6672580" cy="57586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buNone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Frequency (</a:t>
                </a:r>
                <a14:m>
                  <m:oMath xmlns:m="http://schemas.openxmlformats.org/officeDocument/2006/math"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𝒇</m:t>
                    </m:r>
                  </m:oMath>
                </a14:m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):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The number of cycles per unit time.</a:t>
                </a:r>
                <a:endParaRPr lang="en-IN" sz="2400" b="0" dirty="0">
                  <a:effectLst/>
                </a:endParaRPr>
              </a:p>
              <a:p>
                <a:pPr marL="342900" indent="-342900" algn="just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0" i="1" u="none" strike="noStrike" dirty="0">
                    <a:solidFill>
                      <a:srgbClr val="000000"/>
                    </a:solidFill>
                    <a:effectLst/>
                  </a:rPr>
                  <a:t>Relationship: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lang="en-IN" sz="2400" b="0" i="0" u="none" strike="noStrike" dirty="0">
                  <a:solidFill>
                    <a:srgbClr val="000000"/>
                  </a:solidFill>
                  <a:effectLst/>
                </a:endParaRPr>
              </a:p>
              <a:p>
                <a:pPr marL="342900" indent="-342900" algn="just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IN" sz="2400" b="0" i="1" u="none" strike="noStrike" dirty="0">
                    <a:solidFill>
                      <a:srgbClr val="000000"/>
                    </a:solidFill>
                    <a:effectLst/>
                  </a:rPr>
                  <a:t>Unit: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Hertz (Hz) or Cycles Per Second (cps).</a:t>
                </a:r>
              </a:p>
              <a:p>
                <a:pPr algn="just" rtl="0">
                  <a:lnSpc>
                    <a:spcPct val="150000"/>
                  </a:lnSpc>
                  <a:buNone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Circular Frequency (</a:t>
                </a:r>
                <a14:m>
                  <m:oMath xmlns:m="http://schemas.openxmlformats.org/officeDocument/2006/math"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):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Angular velocity of the rotating vector representing the motion.</a:t>
                </a:r>
                <a:endParaRPr lang="en-IN" sz="2400" b="0" dirty="0">
                  <a:effectLst/>
                </a:endParaRPr>
              </a:p>
              <a:p>
                <a:pPr marL="342900" indent="-342900" algn="just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IN" sz="2400" b="0" i="1" u="none" strike="noStrike" dirty="0">
                    <a:solidFill>
                      <a:srgbClr val="000000"/>
                    </a:solidFill>
                    <a:effectLst/>
                  </a:rPr>
                  <a:t>Unit: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Radians per second (rad/s).</a:t>
                </a:r>
              </a:p>
              <a:p>
                <a:pPr algn="just">
                  <a:lnSpc>
                    <a:spcPct val="150000"/>
                  </a:lnSpc>
                  <a:buNone/>
                </a:pPr>
                <a:r>
                  <a:rPr lang="en-IN" sz="2400" b="0" i="1" u="none" strike="noStrike" dirty="0">
                    <a:solidFill>
                      <a:srgbClr val="000000"/>
                    </a:solidFill>
                    <a:effectLst/>
                  </a:rPr>
                  <a:t>Relationship: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b="0" i="1" u="none" strike="noStrike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sz="2000" b="0" i="1" u="none" strike="noStrike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sz="2000" b="0" i="1" u="none" strike="noStrike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sz="2000" b="0" i="1" u="none" strike="noStrike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r>
                            <a:rPr lang="en-IN" sz="2000" b="0" i="1" u="none" strike="noStrike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IN" sz="2000" b="0" i="1" u="none" strike="noStrike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IN" sz="2000" b="0" i="1" u="none" strike="noStrike" dirty="0">
                  <a:solidFill>
                    <a:srgbClr val="000000"/>
                  </a:solidFill>
                  <a:effectLst/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IN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 2</m:t>
                      </m:r>
                      <m:r>
                        <a:rPr lang="en-IN" sz="20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IN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IN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64CA0A-06CD-A590-1F23-37EB0067E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60" y="576010"/>
                <a:ext cx="6672580" cy="5758692"/>
              </a:xfrm>
              <a:prstGeom prst="rect">
                <a:avLst/>
              </a:prstGeom>
              <a:blipFill>
                <a:blip r:embed="rId4"/>
                <a:stretch>
                  <a:fillRect l="-1370" r="-146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Visual Physics Online">
            <a:extLst>
              <a:ext uri="{FF2B5EF4-FFF2-40B4-BE49-F238E27FC236}">
                <a16:creationId xmlns:a16="http://schemas.microsoft.com/office/drawing/2014/main" id="{11F39E2D-C574-4A4B-E818-B4C56396B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36" y="1177595"/>
            <a:ext cx="5110480" cy="15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imple harmonic motion+GIF">
            <a:extLst>
              <a:ext uri="{FF2B5EF4-FFF2-40B4-BE49-F238E27FC236}">
                <a16:creationId xmlns:a16="http://schemas.microsoft.com/office/drawing/2014/main" id="{614B5109-C3B1-D12D-6073-C22A71EB5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3322295"/>
            <a:ext cx="47720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67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422</Words>
  <Application>Microsoft Office PowerPoint</Application>
  <PresentationFormat>Widescreen</PresentationFormat>
  <Paragraphs>69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133</cp:revision>
  <dcterms:created xsi:type="dcterms:W3CDTF">2026-01-30T06:04:57Z</dcterms:created>
  <dcterms:modified xsi:type="dcterms:W3CDTF">2026-02-04T04:48:17Z</dcterms:modified>
</cp:coreProperties>
</file>