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02-02-2026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gif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/>
              <a:t>LECTURE 2 </a:t>
            </a:r>
            <a:r>
              <a:rPr lang="en-IN" sz="2800" b="1" spc="600" dirty="0"/>
              <a:t>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F6585-4E25-0A4F-D4ED-8D6EDA71A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BFD7BE-8D8D-37ED-4626-316E74AE1A15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E0FB9F-9F85-70B5-40D9-1F04CEBEA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994844-05D7-4964-7CAA-3DD02EC6C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CC345F-7AF7-9D9C-3EF5-89305956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10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7CC73272-049F-9683-88C2-45F8C16CDA7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7CC73272-049F-9683-88C2-45F8C16CDA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D737410-9985-35A8-BD3D-2C87B28F7C1A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CLASSIFICATION OF VIBRATIONS – BASED ON DETERMINACY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D85F26-AE51-9D29-FEBC-2E64EF25160A}"/>
              </a:ext>
            </a:extLst>
          </p:cNvPr>
          <p:cNvSpPr txBox="1"/>
          <p:nvPr/>
        </p:nvSpPr>
        <p:spPr>
          <a:xfrm>
            <a:off x="180340" y="674831"/>
            <a:ext cx="6545580" cy="5636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Deterministic Vibration:</a:t>
            </a:r>
            <a:endParaRPr lang="en-US" sz="2400" b="0" dirty="0">
              <a:effectLst/>
            </a:endParaRPr>
          </a:p>
          <a:p>
            <a:pPr marL="342900" indent="-342900" algn="just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The value of vibration (magnitude) is known at any given time t.</a:t>
            </a:r>
          </a:p>
          <a:p>
            <a:pPr marL="342900" indent="-342900" algn="just" rtl="0" fontAlgn="base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</a:rPr>
              <a:t>Example: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Sine wave, rotating unbalance.</a:t>
            </a:r>
          </a:p>
          <a:p>
            <a:pPr algn="just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Random Vibration:</a:t>
            </a:r>
            <a:endParaRPr lang="en-US" sz="2400" b="0" dirty="0">
              <a:effectLst/>
            </a:endParaRPr>
          </a:p>
          <a:p>
            <a:pPr marL="342900" indent="-342900" algn="just" rtl="0" fontAlgn="base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The value cannot be predicted precisely; described statistically.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</a:rPr>
              <a:t>Example: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A car driving over a rough road; wind gusts on a building.</a:t>
            </a:r>
            <a:endParaRPr lang="en-IN" sz="24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13FBD2B-197C-E878-6020-EDEFF16D90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94"/>
          <a:stretch>
            <a:fillRect/>
          </a:stretch>
        </p:blipFill>
        <p:spPr bwMode="auto">
          <a:xfrm>
            <a:off x="8153400" y="635431"/>
            <a:ext cx="3078481" cy="288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A01F6C74-196B-D0AA-121A-88B87F5522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8393112" y="3620599"/>
            <a:ext cx="2970848" cy="277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26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9B58C-0209-B392-456F-4B5CA1FB7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BDB9A-A308-843A-A19E-DB34E7B3A93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57696C-B0A6-08E4-C41A-21620BF4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BAC494-7BD2-1199-C7BD-AF2D625C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91427E-A12B-461B-89A9-C74110DAA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11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942C1675-783B-361E-CD04-3FA3CBB1D5C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942C1675-783B-361E-CD04-3FA3CBB1D5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27D953B-30A9-5476-7E74-3F9428A67739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CLASSIFICATION OF VIBRATIONS – BASED ON STRESS DIRECTION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139ED1-9B00-36E8-7438-40FB30478DD0}"/>
              </a:ext>
            </a:extLst>
          </p:cNvPr>
          <p:cNvSpPr txBox="1"/>
          <p:nvPr/>
        </p:nvSpPr>
        <p:spPr>
          <a:xfrm>
            <a:off x="170180" y="964639"/>
            <a:ext cx="5681980" cy="4928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Longitudinal Vibration: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Particles move parallel to the axis of the shaft (compression/extension).</a:t>
            </a:r>
            <a:endParaRPr lang="en-US" sz="2400" b="0" dirty="0">
              <a:effectLst/>
            </a:endParaRPr>
          </a:p>
          <a:p>
            <a:pPr algn="just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Transverse Vibration: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Particles move perpendicular to the axis (bending).</a:t>
            </a:r>
            <a:endParaRPr lang="en-US" sz="2400" b="0" dirty="0">
              <a:effectLst/>
            </a:endParaRPr>
          </a:p>
          <a:p>
            <a:pPr algn="just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Torsional Vibration: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Particles rotate/twist around the axis.</a:t>
            </a:r>
            <a:endParaRPr lang="en-US" sz="2400" b="0" dirty="0">
              <a:effectLst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2400" b="0" i="1" u="none" strike="noStrike" dirty="0">
                <a:solidFill>
                  <a:srgbClr val="000000"/>
                </a:solidFill>
                <a:effectLst/>
              </a:rPr>
              <a:t>Critical in: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Crankshafts and drive shafts.</a:t>
            </a:r>
            <a:endParaRPr lang="en-IN" sz="24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AF9CA79-AD88-631E-23FB-98D7D7E2731D}"/>
              </a:ext>
            </a:extLst>
          </p:cNvPr>
          <p:cNvGrpSpPr/>
          <p:nvPr/>
        </p:nvGrpSpPr>
        <p:grpSpPr>
          <a:xfrm>
            <a:off x="6096001" y="760214"/>
            <a:ext cx="2164080" cy="4492506"/>
            <a:chOff x="6594159" y="760214"/>
            <a:chExt cx="2179001" cy="3450791"/>
          </a:xfrm>
        </p:grpSpPr>
        <p:pic>
          <p:nvPicPr>
            <p:cNvPr id="5122" name="Picture 2" descr="What are the types of Free Vibrations? - ExtruDesign">
              <a:extLst>
                <a:ext uri="{FF2B5EF4-FFF2-40B4-BE49-F238E27FC236}">
                  <a16:creationId xmlns:a16="http://schemas.microsoft.com/office/drawing/2014/main" id="{E64145DB-CEA1-FA8B-483C-C6D807F839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4159" y="760214"/>
              <a:ext cx="2179001" cy="3450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B713D3-D74B-95EE-3839-FA968B66F1F1}"/>
                </a:ext>
              </a:extLst>
            </p:cNvPr>
            <p:cNvSpPr txBox="1"/>
            <p:nvPr/>
          </p:nvSpPr>
          <p:spPr>
            <a:xfrm>
              <a:off x="6753860" y="3429000"/>
              <a:ext cx="169926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i="0" u="none" strike="noStrike" dirty="0">
                  <a:solidFill>
                    <a:srgbClr val="000000"/>
                  </a:solidFill>
                  <a:effectLst/>
                </a:rPr>
                <a:t>LONGITUDINAL VIBRATION</a:t>
              </a:r>
              <a:endParaRPr lang="en-IN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07E799C-01A9-78BB-39CA-D955E3395F92}"/>
              </a:ext>
            </a:extLst>
          </p:cNvPr>
          <p:cNvGrpSpPr/>
          <p:nvPr/>
        </p:nvGrpSpPr>
        <p:grpSpPr>
          <a:xfrm>
            <a:off x="10334195" y="959088"/>
            <a:ext cx="1687625" cy="4945965"/>
            <a:chOff x="10334195" y="959088"/>
            <a:chExt cx="1687625" cy="4945965"/>
          </a:xfrm>
        </p:grpSpPr>
        <p:pic>
          <p:nvPicPr>
            <p:cNvPr id="5124" name="Picture 4" descr="What are the types of Free Vibrations? - ExtruDesign">
              <a:extLst>
                <a:ext uri="{FF2B5EF4-FFF2-40B4-BE49-F238E27FC236}">
                  <a16:creationId xmlns:a16="http://schemas.microsoft.com/office/drawing/2014/main" id="{06B9335E-E838-8065-0FD8-F8FCA635F2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34195" y="959088"/>
              <a:ext cx="1687625" cy="4293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B2C13B2-E1A1-0E27-CB2E-A5B1D4349AE8}"/>
                </a:ext>
              </a:extLst>
            </p:cNvPr>
            <p:cNvSpPr txBox="1"/>
            <p:nvPr/>
          </p:nvSpPr>
          <p:spPr>
            <a:xfrm>
              <a:off x="10334195" y="5258722"/>
              <a:ext cx="168762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i="0" u="none" strike="noStrike" dirty="0">
                  <a:solidFill>
                    <a:srgbClr val="000000"/>
                  </a:solidFill>
                  <a:effectLst/>
                </a:rPr>
                <a:t>TORSIAONAL VIBRATION</a:t>
              </a:r>
              <a:endParaRPr lang="en-IN" dirty="0"/>
            </a:p>
          </p:txBody>
        </p:sp>
      </p:grpSp>
      <p:pic>
        <p:nvPicPr>
          <p:cNvPr id="5126" name="Picture 6" descr="What are the types of Free Vibrations? - ExtruDesign">
            <a:extLst>
              <a:ext uri="{FF2B5EF4-FFF2-40B4-BE49-F238E27FC236}">
                <a16:creationId xmlns:a16="http://schemas.microsoft.com/office/drawing/2014/main" id="{2083D565-8CD3-339E-B638-4C2420E4D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32" y="754212"/>
            <a:ext cx="2493587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2B8FAD-BBEB-74FE-6016-E4BFC2B68387}"/>
              </a:ext>
            </a:extLst>
          </p:cNvPr>
          <p:cNvSpPr txBox="1"/>
          <p:nvPr/>
        </p:nvSpPr>
        <p:spPr>
          <a:xfrm>
            <a:off x="8328722" y="4309944"/>
            <a:ext cx="168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i="0" u="none" strike="noStrike">
                <a:solidFill>
                  <a:srgbClr val="000000"/>
                </a:solidFill>
                <a:effectLst/>
              </a:rPr>
              <a:t>TRANSVERSE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</a:rPr>
              <a:t>VIBRATION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4241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D8ED9-76A4-8C41-ACF7-E3CC6356E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558378-4796-5E10-EC6A-DBCFEE0E25CC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64BF1A-FDFF-D8C2-C062-977F9CF45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4DDF-120F-48B7-9186-72F99D05A4BA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6A2E00-899D-FDA2-7BB1-D954200F4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D20D7F-02B6-263B-CDD2-A59036DED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26B56A0-9946-0BB6-890A-3E6BAFC6AFB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26B56A0-9946-0BB6-890A-3E6BAFC6AF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1D0D454-70A3-3FA5-FF3E-166FD9B4BDD7}"/>
              </a:ext>
            </a:extLst>
          </p:cNvPr>
          <p:cNvSpPr txBox="1"/>
          <p:nvPr/>
        </p:nvSpPr>
        <p:spPr>
          <a:xfrm>
            <a:off x="-1" y="130294"/>
            <a:ext cx="5266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BASIC TERMINOLOGY- AMPLITUDE 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1EA64A-2149-C8F6-E7FE-64505F4241EA}"/>
                  </a:ext>
                </a:extLst>
              </p:cNvPr>
              <p:cNvSpPr txBox="1"/>
              <p:nvPr/>
            </p:nvSpPr>
            <p:spPr>
              <a:xfrm>
                <a:off x="78740" y="660698"/>
                <a:ext cx="5925820" cy="56323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buNone/>
                </a:pPr>
                <a:r>
                  <a:rPr lang="en-IN" sz="2200" b="1" i="0" u="none" strike="noStrike" dirty="0">
                    <a:solidFill>
                      <a:srgbClr val="000000"/>
                    </a:solidFill>
                    <a:effectLst/>
                  </a:rPr>
                  <a:t>Amplitude (A or X):</a:t>
                </a:r>
                <a:r>
                  <a:rPr lang="en-IN" sz="2200" b="0" i="0" u="none" strike="noStrike" dirty="0">
                    <a:solidFill>
                      <a:srgbClr val="000000"/>
                    </a:solidFill>
                    <a:effectLst/>
                  </a:rPr>
                  <a:t> The maximum displacement of a vibrating body from its equilibrium position.</a:t>
                </a:r>
                <a:endParaRPr lang="en-IN" sz="2200" b="0" dirty="0">
                  <a:effectLst/>
                </a:endParaRPr>
              </a:p>
              <a:p>
                <a:pPr algn="just" rtl="0">
                  <a:lnSpc>
                    <a:spcPct val="150000"/>
                  </a:lnSpc>
                  <a:buNone/>
                </a:pPr>
                <a:r>
                  <a:rPr lang="en-IN" sz="2200" b="1" i="0" u="none" strike="noStrike" dirty="0">
                    <a:solidFill>
                      <a:srgbClr val="000000"/>
                    </a:solidFill>
                    <a:effectLst/>
                  </a:rPr>
                  <a:t>Types of Amplitude:</a:t>
                </a:r>
                <a:endParaRPr lang="en-IN" sz="2200" b="0" dirty="0">
                  <a:effectLst/>
                </a:endParaRPr>
              </a:p>
              <a:p>
                <a:pPr marL="342900" indent="-342900" algn="just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200" b="1" i="0" u="none" strike="noStrike" dirty="0">
                    <a:solidFill>
                      <a:srgbClr val="000000"/>
                    </a:solidFill>
                    <a:effectLst/>
                  </a:rPr>
                  <a:t>Peak Value:</a:t>
                </a:r>
                <a:r>
                  <a:rPr lang="en-IN" sz="2200" b="0" i="0" u="none" strike="noStrike" dirty="0">
                    <a:solidFill>
                      <a:srgbClr val="000000"/>
                    </a:solidFill>
                    <a:effectLst/>
                  </a:rPr>
                  <a:t> Max displacement from zero.</a:t>
                </a:r>
              </a:p>
              <a:p>
                <a:pPr marL="342900" indent="-342900" algn="just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200" b="1" i="0" u="none" strike="noStrike" dirty="0">
                    <a:solidFill>
                      <a:srgbClr val="000000"/>
                    </a:solidFill>
                    <a:effectLst/>
                  </a:rPr>
                  <a:t>Peak-to-Peak Value:</a:t>
                </a:r>
                <a:r>
                  <a:rPr lang="en-IN" sz="2200" b="0" i="0" u="none" strike="noStrike" dirty="0">
                    <a:solidFill>
                      <a:srgbClr val="000000"/>
                    </a:solidFill>
                    <a:effectLst/>
                  </a:rPr>
                  <a:t> Total swing from positive max to negative max (2 </a:t>
                </a:r>
                <a14:m>
                  <m:oMath xmlns:m="http://schemas.openxmlformats.org/officeDocument/2006/math">
                    <m:r>
                      <a:rPr lang="en-IN" sz="22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IN" sz="2200" b="0" i="0" u="none" strike="noStrike" dirty="0">
                    <a:solidFill>
                      <a:srgbClr val="000000"/>
                    </a:solidFill>
                    <a:effectLst/>
                  </a:rPr>
                  <a:t> Peak).</a:t>
                </a:r>
              </a:p>
              <a:p>
                <a:pPr marL="342900" indent="-342900" algn="just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IN" sz="2200" b="1" i="0" u="none" strike="noStrike" dirty="0">
                    <a:solidFill>
                      <a:srgbClr val="000000"/>
                    </a:solidFill>
                    <a:effectLst/>
                  </a:rPr>
                  <a:t>RMS Value (Root Mean Square):</a:t>
                </a:r>
                <a:r>
                  <a:rPr lang="en-IN" sz="2200" b="0" i="0" u="none" strike="noStrike" dirty="0">
                    <a:solidFill>
                      <a:srgbClr val="000000"/>
                    </a:solidFill>
                    <a:effectLst/>
                  </a:rPr>
                  <a:t> Used for energy/damage assessment.</a:t>
                </a:r>
              </a:p>
              <a:p>
                <a:pPr marL="800100" lvl="1" indent="-342900" algn="just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IN" sz="2200" b="0" i="0" u="none" strike="noStrike" dirty="0">
                    <a:solidFill>
                      <a:srgbClr val="000000"/>
                    </a:solidFill>
                    <a:effectLst/>
                  </a:rPr>
                  <a:t>For harmonic motion: </a:t>
                </a:r>
              </a:p>
              <a:p>
                <a:pPr lvl="1" algn="just" rtl="0" fontAlgn="base">
                  <a:lnSpc>
                    <a:spcPct val="150000"/>
                  </a:lnSpc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2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2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IN" sz="22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𝑅𝑀𝑆</m:t>
                          </m:r>
                        </m:sub>
                      </m:sSub>
                      <m:r>
                        <a:rPr lang="en-IN" sz="2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 0.707 ×</m:t>
                      </m:r>
                      <m:sSub>
                        <m:sSubPr>
                          <m:ctrlPr>
                            <a:rPr lang="en-IN" sz="22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2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IN" sz="22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𝑅𝑀𝑆</m:t>
                          </m:r>
                        </m:sub>
                      </m:sSub>
                    </m:oMath>
                  </m:oMathPara>
                </a14:m>
                <a:endParaRPr lang="en-IN" sz="2200" b="0" i="0" u="none" strike="noStrike" dirty="0">
                  <a:solidFill>
                    <a:srgbClr val="00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1EA64A-2149-C8F6-E7FE-64505F424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" y="660698"/>
                <a:ext cx="5925820" cy="5632311"/>
              </a:xfrm>
              <a:prstGeom prst="rect">
                <a:avLst/>
              </a:prstGeom>
              <a:blipFill>
                <a:blip r:embed="rId4"/>
                <a:stretch>
                  <a:fillRect l="-1337" r="-133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5" name="Picture 5" descr="Essential Guide &amp; Fundamentals to Measuring Vibration | Metrix Vibration">
            <a:extLst>
              <a:ext uri="{FF2B5EF4-FFF2-40B4-BE49-F238E27FC236}">
                <a16:creationId xmlns:a16="http://schemas.microsoft.com/office/drawing/2014/main" id="{49267CD9-C6DE-1403-19C2-7F72DC2F0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089"/>
          <a:stretch>
            <a:fillRect/>
          </a:stretch>
        </p:blipFill>
        <p:spPr bwMode="auto">
          <a:xfrm>
            <a:off x="7127241" y="762000"/>
            <a:ext cx="4013200" cy="318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>
            <a:extLst>
              <a:ext uri="{FF2B5EF4-FFF2-40B4-BE49-F238E27FC236}">
                <a16:creationId xmlns:a16="http://schemas.microsoft.com/office/drawing/2014/main" id="{A6AA42F3-8ED6-5629-982E-C3C92B5B5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470" y="4012820"/>
            <a:ext cx="4416742" cy="208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03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B5C91-50DE-154B-DD85-9E49CAD80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A54370A-06BD-F005-C9EB-16F00DF245A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A62677-0FD4-203F-3CC3-8CD9C0AD3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69ED2-DE7C-4426-9B5F-AD7AF0C109C5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107A59-A99F-5249-C8CA-1DE64520D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F71D0F-D76D-ABF0-424D-243B9231E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9678B1C-A28B-7954-E339-D3ECBBDDFAD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9678B1C-A28B-7954-E339-D3ECBBDDFAD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DE155BA-6039-7257-9B77-5F357A4B7C23}"/>
              </a:ext>
            </a:extLst>
          </p:cNvPr>
          <p:cNvSpPr txBox="1"/>
          <p:nvPr/>
        </p:nvSpPr>
        <p:spPr>
          <a:xfrm>
            <a:off x="-1" y="130294"/>
            <a:ext cx="5266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BASIC TERMINOLOGY- PHASE 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A08D4D-85EA-813C-8578-97DCB47A5148}"/>
                  </a:ext>
                </a:extLst>
              </p:cNvPr>
              <p:cNvSpPr txBox="1"/>
              <p:nvPr/>
            </p:nvSpPr>
            <p:spPr>
              <a:xfrm>
                <a:off x="109220" y="760214"/>
                <a:ext cx="11950700" cy="2251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Phase Angle (</a:t>
                </a:r>
                <a14:m>
                  <m:oMath xmlns:m="http://schemas.openxmlformats.org/officeDocument/2006/math">
                    <m:r>
                      <a:rPr lang="en-US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𝝓</m:t>
                    </m:r>
                  </m:oMath>
                </a14:m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):</a:t>
                </a: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 The angular difference between two harmonic motions having the same frequency.</a:t>
                </a:r>
                <a:endParaRPr lang="en-US" sz="2400" b="0" dirty="0">
                  <a:effectLst/>
                </a:endParaRPr>
              </a:p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Significance:</a:t>
                </a: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 It tells us if two vibrations are "in sync" or "out of sync."</a:t>
                </a:r>
                <a:endParaRPr lang="en-US" sz="2400" b="0" dirty="0">
                  <a:effectLst/>
                </a:endParaRPr>
              </a:p>
              <a:p>
                <a:pPr algn="just">
                  <a:lnSpc>
                    <a:spcPct val="150000"/>
                  </a:lnSpc>
                  <a:buNone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Example:</a:t>
                </a: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 In a car engine, different pistons fire at different phase angles to balance the engine.</a:t>
                </a:r>
                <a:endParaRPr lang="en-IN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A08D4D-85EA-813C-8578-97DCB47A5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20" y="760214"/>
                <a:ext cx="11950700" cy="2251065"/>
              </a:xfrm>
              <a:prstGeom prst="rect">
                <a:avLst/>
              </a:prstGeom>
              <a:blipFill>
                <a:blip r:embed="rId4"/>
                <a:stretch>
                  <a:fillRect l="-816" r="-765" b="-542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7" name="Picture 3" descr="Phase determination by sampling. Animation Feedback request from community.  : r/3Blue1Brown">
            <a:extLst>
              <a:ext uri="{FF2B5EF4-FFF2-40B4-BE49-F238E27FC236}">
                <a16:creationId xmlns:a16="http://schemas.microsoft.com/office/drawing/2014/main" id="{AC2612FE-411E-CEBC-E21F-3CDB2C01E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" y="3141573"/>
            <a:ext cx="5608955" cy="275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>
            <a:extLst>
              <a:ext uri="{FF2B5EF4-FFF2-40B4-BE49-F238E27FC236}">
                <a16:creationId xmlns:a16="http://schemas.microsoft.com/office/drawing/2014/main" id="{793455C2-4BB1-C5A0-B297-6C11438A2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620" y="3284290"/>
            <a:ext cx="6591300" cy="247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76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46D1C-307E-4392-087B-5CA7C9336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A7A71A-DB91-FC31-718C-F2087540151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316906-71D3-81F5-547D-5EF25A84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28A4-53DC-43BD-8436-BC90D42BADDA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3AD20D-75B1-9D68-8D2F-8DFBF0719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369216-95BE-2F17-6DE3-571B4AA34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524DB54-222E-6A7E-7271-9D8E76C874F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524DB54-222E-6A7E-7271-9D8E76C874F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ACD26A4-79EA-A45B-413A-28035ABB2627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BASIC TERMINOLOGY- NATURAL FREQUENCY AND RESONANCE 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ED15C3-66C4-AA6D-F945-D2783F1EDCF5}"/>
                  </a:ext>
                </a:extLst>
              </p:cNvPr>
              <p:cNvSpPr txBox="1"/>
              <p:nvPr/>
            </p:nvSpPr>
            <p:spPr>
              <a:xfrm>
                <a:off x="101600" y="660698"/>
                <a:ext cx="8249920" cy="5748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buNone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Natural Frequency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b="1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400" b="1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𝝎</m:t>
                        </m:r>
                      </m:e>
                      <m:sub>
                        <m:r>
                          <a:rPr lang="en-IN" sz="2400" b="1" i="1" u="none" strike="noStrike" dirty="0" err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):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The frequency at which a system tends to oscillate in the absence of any driving or damping force.</a:t>
                </a:r>
                <a:r>
                  <a:rPr lang="en-IN" sz="2400" dirty="0"/>
                  <a:t>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                                                   </m:t>
                        </m:r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IN" sz="2400" b="0" i="1" u="none" strike="noStrike" dirty="0" err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IN" sz="2400" b="0" i="1" u="none" strike="noStrike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IN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IN" sz="2400" b="0" i="1" u="none" strike="noStrike" dirty="0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IN" sz="2400" b="0" i="1" u="none" strike="noStrike" dirty="0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𝑘</m:t>
                            </m:r>
                          </m:num>
                          <m:den>
                            <m:r>
                              <a:rPr lang="en-IN" sz="2400" b="0" i="1" u="none" strike="noStrike" dirty="0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endParaRPr lang="en-IN" sz="2400" b="0" i="0" u="none" strike="noStrike" dirty="0">
                  <a:solidFill>
                    <a:srgbClr val="000000"/>
                  </a:solidFill>
                  <a:effectLst/>
                </a:endParaRPr>
              </a:p>
              <a:p>
                <a:pPr algn="just" rtl="0">
                  <a:lnSpc>
                    <a:spcPct val="150000"/>
                  </a:lnSpc>
                  <a:buNone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Resonance: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A phenomenon where the external excitation frequency matches the system's natural frequency </a:t>
                </a:r>
              </a:p>
              <a:p>
                <a:pPr algn="just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IN" sz="24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IN" sz="2400" b="0" i="1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IN" sz="2400" b="0" i="1" u="none" strike="noStrike" dirty="0" err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IN" sz="2400" b="0" dirty="0">
                  <a:effectLst/>
                </a:endParaRPr>
              </a:p>
              <a:p>
                <a:pPr marL="342900" indent="-342900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IN" sz="2400" b="1" i="1" u="none" strike="noStrike" dirty="0">
                    <a:effectLst/>
                  </a:rPr>
                  <a:t>Result:</a:t>
                </a:r>
                <a:r>
                  <a:rPr lang="en-IN" sz="2400" b="1" i="0" u="none" strike="noStrike" dirty="0">
                    <a:effectLst/>
                  </a:rPr>
                  <a:t> </a:t>
                </a:r>
                <a:r>
                  <a:rPr lang="en-IN" sz="2400" b="1" i="0" u="none" strike="noStrike" dirty="0">
                    <a:solidFill>
                      <a:srgbClr val="FF0000"/>
                    </a:solidFill>
                    <a:effectLst/>
                  </a:rPr>
                  <a:t>Dangerous amplification of vibration amplitude. </a:t>
                </a:r>
              </a:p>
              <a:p>
                <a:pPr rtl="0" fontAlgn="base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IN" sz="2400" b="1" dirty="0">
                    <a:solidFill>
                      <a:srgbClr val="FF0000"/>
                    </a:solidFill>
                  </a:rPr>
                  <a:t>                       </a:t>
                </a:r>
                <a:r>
                  <a:rPr lang="en-IN" sz="2400" b="1" i="0" u="none" strike="noStrike" dirty="0">
                    <a:solidFill>
                      <a:srgbClr val="FF0000"/>
                    </a:solidFill>
                    <a:effectLst/>
                  </a:rPr>
                  <a:t>(e.g.,    Tacoma Narrows Bridge collapse).</a:t>
                </a:r>
                <a:br>
                  <a:rPr lang="en-IN" sz="2400" b="0" dirty="0">
                    <a:effectLst/>
                  </a:rPr>
                </a:br>
                <a:endParaRPr lang="en-IN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ED15C3-66C4-AA6D-F945-D2783F1EDC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" y="660698"/>
                <a:ext cx="8249920" cy="5748305"/>
              </a:xfrm>
              <a:prstGeom prst="rect">
                <a:avLst/>
              </a:prstGeom>
              <a:blipFill>
                <a:blip r:embed="rId4"/>
                <a:stretch>
                  <a:fillRect l="-1183" r="-110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4" name="Picture 6" descr="Response of a 1-DOF oscillator to a displacement of its base">
            <a:extLst>
              <a:ext uri="{FF2B5EF4-FFF2-40B4-BE49-F238E27FC236}">
                <a16:creationId xmlns:a16="http://schemas.microsoft.com/office/drawing/2014/main" id="{FD0459A5-9137-8ECF-1BB2-31FD21614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556" y="709918"/>
            <a:ext cx="3261360" cy="326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electromagnetism - Why does reflection coefficient phase depend on position  along a T line? - Electrical Engineering Stack Exchange">
            <a:extLst>
              <a:ext uri="{FF2B5EF4-FFF2-40B4-BE49-F238E27FC236}">
                <a16:creationId xmlns:a16="http://schemas.microsoft.com/office/drawing/2014/main" id="{D28A3081-D99D-A308-6F3D-1D2696F88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771" y="4196740"/>
            <a:ext cx="3844145" cy="164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61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94940-9C0B-781F-8E09-BCBB76921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83B01A-392C-7734-48D9-D032897A20C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4EB7B3-0D61-DD17-C0C6-0E4448EDB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A7F5-C1CA-4CB7-946A-31C8010FE0B2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CDEAC5-1195-8B16-5B86-3FAEE8F1E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970201-40F3-D52C-40E0-768BBF19F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963699F-9B07-18CF-A228-60C865D6E4D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963699F-9B07-18CF-A228-60C865D6E4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D4CA550-F0BF-9381-4053-F3D5013E15D7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BASIC TERMINOLOGY- DEGREE OF FREEDOM (DOF)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8B3F32-B6F8-8265-61D3-6493F03386AD}"/>
              </a:ext>
            </a:extLst>
          </p:cNvPr>
          <p:cNvSpPr txBox="1"/>
          <p:nvPr/>
        </p:nvSpPr>
        <p:spPr>
          <a:xfrm>
            <a:off x="88900" y="530404"/>
            <a:ext cx="12031980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Definition: </a:t>
            </a: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The minimum number of independent coordinates required to determine completely the positions of all parts of a system.</a:t>
            </a:r>
            <a:endParaRPr lang="en-US" sz="2400" dirty="0">
              <a:effectLst/>
            </a:endParaRPr>
          </a:p>
          <a:p>
            <a:pPr marL="342900" indent="-342900" algn="just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SDOF (Single Degree of Freedom): </a:t>
            </a: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One coordinate (e.g., simple pendulum).</a:t>
            </a:r>
            <a:endParaRPr lang="en-US" sz="2400" dirty="0">
              <a:effectLst/>
            </a:endParaRPr>
          </a:p>
          <a:p>
            <a:pPr marL="342900" indent="-342900" algn="just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MDOF (Multi-Degree of Freedom):</a:t>
            </a: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 Multiple coordinates (e.g., a car suspension with chassis and wheel motion).</a:t>
            </a:r>
            <a:endParaRPr lang="en-US" sz="2400" dirty="0">
              <a:effectLst/>
            </a:endParaRPr>
          </a:p>
          <a:p>
            <a:pPr marL="342900" indent="-3429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Continuous System: </a:t>
            </a: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Infinite DOF (e.g., a cantilever beam).</a:t>
            </a:r>
            <a:endParaRPr lang="en-IN" sz="24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48307A5-0345-F222-B2A6-692388D6E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629" y="3967207"/>
            <a:ext cx="2463086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Shock response of a multi-DOF system | Vibrations: Embry-Riddle  Aeronautical University">
            <a:extLst>
              <a:ext uri="{FF2B5EF4-FFF2-40B4-BE49-F238E27FC236}">
                <a16:creationId xmlns:a16="http://schemas.microsoft.com/office/drawing/2014/main" id="{F5D6DA79-8B57-F451-E44C-E5FA2C6B3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791" y="4193969"/>
            <a:ext cx="3358197" cy="185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1C3738A1-89CA-AE07-AF22-B4236A151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681412"/>
            <a:ext cx="3556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35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BC307-2862-8AED-7D9C-396B3947C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5E6603-A077-C496-4281-2A0DCE537104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B5D538-5B25-7657-0C7A-F22BBDCB9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34C0-B587-40B1-A34E-2E0D20F45EF0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47E59A-CEBC-B9A4-9C60-63BEB5518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EF24AD-4697-C6E0-686D-4A346015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952B7F2-57DE-C961-898B-4D0A295DBDE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952B7F2-57DE-C961-898B-4D0A295DBD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pic>
        <p:nvPicPr>
          <p:cNvPr id="7170" name="Picture 2" descr="Simple harmonic motion graphs including energy – Physics Lens">
            <a:extLst>
              <a:ext uri="{FF2B5EF4-FFF2-40B4-BE49-F238E27FC236}">
                <a16:creationId xmlns:a16="http://schemas.microsoft.com/office/drawing/2014/main" id="{794501FE-2E77-0F88-21CC-5B273B7A5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959" y="675628"/>
            <a:ext cx="5078161" cy="576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Vibration Plate Amplitude [Definition &amp; Influences]">
            <a:extLst>
              <a:ext uri="{FF2B5EF4-FFF2-40B4-BE49-F238E27FC236}">
                <a16:creationId xmlns:a16="http://schemas.microsoft.com/office/drawing/2014/main" id="{65400F94-C794-85B6-88D1-657482DE2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38" y="711829"/>
            <a:ext cx="5982208" cy="280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Vehicle Vibrations | Springer Nature Link">
            <a:extLst>
              <a:ext uri="{FF2B5EF4-FFF2-40B4-BE49-F238E27FC236}">
                <a16:creationId xmlns:a16="http://schemas.microsoft.com/office/drawing/2014/main" id="{247F263D-512F-F646-DB68-57CCFCB92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4" y="3645688"/>
            <a:ext cx="6136651" cy="254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0048B4-4860-8F89-D3CB-E257567D9347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VIBRATIONS BASICS AND APPLICATION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7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51CB3-9AC0-D894-5D0D-E6F0D6BC7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DADA16-6E50-71C4-8C55-BF06CED2CF65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580FE8-B6F8-6B1A-451C-86A41F8E9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654B-6818-4156-8176-91F294E12D29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254D04-A866-F974-5CE6-90E6055B5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C1B468-86EA-4494-BA54-12C03B194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4AB1C30-91FE-1FED-8906-2510EBEBC66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57334667"/>
                  </p:ext>
                </p:extLst>
              </p:nvPr>
            </p:nvGraphicFramePr>
            <p:xfrm>
              <a:off x="11353801" y="-132078"/>
              <a:ext cx="890230" cy="84199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0" cy="841994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4AB1C30-91FE-1FED-8906-2510EBEBC6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1" y="-132078"/>
                <a:ext cx="890230" cy="841994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ECAFD96-97A2-1D87-E66B-D4DDC305C7D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CLASSIFICATION OF VIBRATIONS – BASED ON FORCE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B538A9-F80C-19F8-9C14-F96C60F51019}"/>
              </a:ext>
            </a:extLst>
          </p:cNvPr>
          <p:cNvSpPr txBox="1"/>
          <p:nvPr/>
        </p:nvSpPr>
        <p:spPr>
          <a:xfrm>
            <a:off x="119380" y="667395"/>
            <a:ext cx="6647180" cy="5636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Free Vibration:</a:t>
            </a:r>
            <a:endParaRPr lang="en-US" sz="2400" b="0" dirty="0">
              <a:effectLst/>
            </a:endParaRPr>
          </a:p>
          <a:p>
            <a:pPr marL="342900" indent="-342900" algn="just" rtl="0" fontAlgn="base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Vibration caused by an initial disturbance (displacement or velocity) with no external force acting afterward.</a:t>
            </a:r>
          </a:p>
          <a:p>
            <a:pPr marL="342900" indent="-342900" algn="just" rtl="0" fontAlgn="base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</a:rPr>
              <a:t>Example: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Plucking a guitar string.</a:t>
            </a:r>
          </a:p>
          <a:p>
            <a:pPr algn="just" rtl="0">
              <a:lnSpc>
                <a:spcPct val="150000"/>
              </a:lnSpc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Forced Vibration:</a:t>
            </a:r>
            <a:endParaRPr lang="en-US" sz="2400" b="0" dirty="0">
              <a:effectLst/>
            </a:endParaRPr>
          </a:p>
          <a:p>
            <a:pPr marL="342900" indent="-342900" algn="just"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Vibration driven by a continuous external force.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</a:rPr>
              <a:t>Example: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Vibration of a washing machine while running.</a:t>
            </a:r>
            <a:endParaRPr lang="en-IN" sz="2400" dirty="0"/>
          </a:p>
        </p:txBody>
      </p:sp>
      <p:pic>
        <p:nvPicPr>
          <p:cNvPr id="1026" name="Picture 2" descr="Find &amp; Share on GIPHY">
            <a:extLst>
              <a:ext uri="{FF2B5EF4-FFF2-40B4-BE49-F238E27FC236}">
                <a16:creationId xmlns:a16="http://schemas.microsoft.com/office/drawing/2014/main" id="{D5E1A199-A2B9-DD5F-0375-88369D226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680" y="711200"/>
            <a:ext cx="4353560" cy="261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F291BC4-F5D0-1BF6-6EA2-20E2429EE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680" y="3603432"/>
            <a:ext cx="4353560" cy="247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22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8BAF0-79BF-D65D-3755-C81B75078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A33F01-5E89-9406-1233-6F3B17CE937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B2D66C-921A-91AA-CA2A-75814E837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BF09-DBF5-43BA-B809-7CBC3FAD0DC4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DD547-F664-0D89-8190-5FD8ABC08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E04CB8-D301-819F-483B-39E1BB42F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CE6869E-A4C6-58F7-3ABC-8CCEA50984B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CE6869E-A4C6-58F7-3ABC-8CCEA50984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DD0D73B-D4F5-141F-C545-AB1685371B4E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CLASSIFICATION OF VIBRATIONS – BASED ON DAMPING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A15A41-BC5F-F65B-708B-3AC26EF45070}"/>
              </a:ext>
            </a:extLst>
          </p:cNvPr>
          <p:cNvSpPr txBox="1"/>
          <p:nvPr/>
        </p:nvSpPr>
        <p:spPr>
          <a:xfrm>
            <a:off x="88900" y="660698"/>
            <a:ext cx="6769100" cy="5236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Undamped Vibration:</a:t>
            </a:r>
            <a:endParaRPr lang="en-US" sz="2400" b="0" dirty="0">
              <a:effectLst/>
            </a:endParaRPr>
          </a:p>
          <a:p>
            <a:pPr marL="342900" indent="-342900" algn="just" rtl="0" fontAlgn="base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No energy is lost; the system oscillates indefinitely (Theoretical).</a:t>
            </a:r>
          </a:p>
          <a:p>
            <a:pPr marL="342900" indent="-342900" algn="just" rtl="0" fontAlgn="base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Example: Ideal spring-mass in a vacuum.</a:t>
            </a:r>
          </a:p>
          <a:p>
            <a:pPr algn="just" rtl="0">
              <a:lnSpc>
                <a:spcPct val="150000"/>
              </a:lnSpc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Damped Vibration:</a:t>
            </a:r>
            <a:endParaRPr lang="en-US" sz="2400" b="0" dirty="0">
              <a:effectLst/>
            </a:endParaRPr>
          </a:p>
          <a:p>
            <a:pPr marL="342900" indent="-342900" algn="just"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Energy is dissipated due to friction or fluid resistance; amplitude decreases over time.</a:t>
            </a:r>
          </a:p>
          <a:p>
            <a:pPr marL="342900" indent="-342900" algn="just"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Example: Car suspension with shock absorbers.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ABD9925-7CB3-EF17-99F5-CCD3951D5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0" y="952293"/>
            <a:ext cx="3909060" cy="222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lculations - Animate mass-spring-damper TikZ - TeX - LaTeX Stack Exchange">
            <a:extLst>
              <a:ext uri="{FF2B5EF4-FFF2-40B4-BE49-F238E27FC236}">
                <a16:creationId xmlns:a16="http://schemas.microsoft.com/office/drawing/2014/main" id="{75840F01-65C3-AFE2-CAB2-422FF7A70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821" y="3495012"/>
            <a:ext cx="4449471" cy="286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84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8D18F-53E4-A123-D68F-FE086F2AC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AE348C-1BAE-595A-D3B0-C85ADEA2DE9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D04C32-D5E1-565B-46B1-8654CFDC8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02-02-2026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A79D65-849D-7BED-1789-D17B017D8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2AF7AF-6690-2A74-F0F4-A180B22D8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FA931BF-C7BB-5098-1484-4A8C36CA61E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FA931BF-C7BB-5098-1484-4A8C36CA61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pic>
        <p:nvPicPr>
          <p:cNvPr id="3074" name="Picture 2">
            <a:extLst>
              <a:ext uri="{FF2B5EF4-FFF2-40B4-BE49-F238E27FC236}">
                <a16:creationId xmlns:a16="http://schemas.microsoft.com/office/drawing/2014/main" id="{D926A59D-EF6D-C216-672F-A78234717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" y="769438"/>
            <a:ext cx="10358120" cy="5548993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D3C8EE-6FDA-985E-1ED8-7A9285594225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VS DAMPED VIBRATIONS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91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616</Words>
  <Application>Microsoft Office PowerPoint</Application>
  <PresentationFormat>Widescreen</PresentationFormat>
  <Paragraphs>91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134</cp:revision>
  <dcterms:created xsi:type="dcterms:W3CDTF">2026-01-30T06:04:57Z</dcterms:created>
  <dcterms:modified xsi:type="dcterms:W3CDTF">2026-02-02T10:48:21Z</dcterms:modified>
</cp:coreProperties>
</file>