
<file path=[Content_Types].xml><?xml version="1.0" encoding="utf-8"?>
<Types xmlns="http://schemas.openxmlformats.org/package/2006/content-types">
  <Default Extension="gif" ContentType="image/gif"/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11" autoAdjust="0"/>
    <p:restoredTop sz="94660"/>
  </p:normalViewPr>
  <p:slideViewPr>
    <p:cSldViewPr snapToGrid="0">
      <p:cViewPr varScale="1">
        <p:scale>
          <a:sx n="75" d="100"/>
          <a:sy n="75" d="100"/>
        </p:scale>
        <p:origin x="93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04813F-BB63-4663-B7CC-A27D91C42F89}" type="datetimeFigureOut">
              <a:rPr lang="en-IN" smtClean="0"/>
              <a:t>23-02-2026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52C0E-06A5-430F-8F9F-915F938184F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49574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F4D37-EAF4-68C3-05B0-BF2831EA3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5D82B2-EBCE-D203-64A8-18AEC5BA1C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D96A36-5C84-3B2D-55C7-BAB44D8DB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23-02-2026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68EC71-9669-B472-CAAF-4B3C409AB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682B43-00E8-718A-682F-F1B3C0B8C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93753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18BE2-7DBC-7B59-236B-F56482E3B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B8E6CC-C9F4-16D0-7130-8177EE340B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DA8651-43EE-95C7-E3A2-1AE3A5C1F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23-02-2026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C402F8-A241-F3AE-CCD0-8D81CF9DA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7CB995-BE64-1590-47C1-9870194E2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8300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1E2427-508B-DFB8-7222-A4A72C741E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C5AAA7-9ACF-220F-80CC-9BA6EC78A2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4AA21-8EF8-14B6-5C98-9721A6DCF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23-02-2026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95A991-7DEF-EA88-33E7-2CAB360B7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18111-CE91-D736-4251-C8C3D5D53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34671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757BD-A3A2-85A0-5292-EAB86F622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BFE26-58EB-6A10-FF2E-7095C05E45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34339B-8DC3-7609-60F4-AF9428D26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23-02-2026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6FA6AA-445C-E465-B2A0-2BD5D027C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BD6C74-1821-2030-E11D-4086DD144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77351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A2E11-5F51-6AC9-1EA2-BA503FAD8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62FF07-8A4C-BAB9-6219-CBC1E859D2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47B65C-AEEF-A117-B79A-6A92105B3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23-02-2026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3F441B-0366-A2D9-B5D9-D8CE77E2F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3245FE-5793-3DFC-346B-B074387A2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64090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FBBC7-F993-88E4-21FF-287A63658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8616E-38FD-6B5A-36F7-EA5261E597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8BDDF4-EBF0-F0DA-B349-0FA867406C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CA8524-F113-89CB-31C9-0576F7952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23-02-2026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9B9916-2B32-6285-735E-8959FF84A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10CDBF-4A80-1FE2-CBF1-D93781638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3566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078D3-9D28-0C85-7F9D-51B4325BD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61137C-A019-6766-7711-B1B4B69893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6EB3ED-D083-F141-7FA8-865688F18A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19FA79-7D59-C147-731A-A4B5563FA4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61F4F2-0D63-11EF-907A-6C2557840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C25C71-D5D2-C2BD-397A-3E365B0E7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23-02-2026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AD7DB1-F0D2-2F88-C050-048222386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8316D8-DFDC-B5F5-41D9-B4A797304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5993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9CA1C-D0A1-18C1-E64D-98D12BF0A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99F7B8-0EF9-D82B-CB95-DE43E82D6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23-02-2026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5474AF-0082-4467-3223-EB67DB9C9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75B594-74A8-18B1-3D39-2BFC030E8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08005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35FED1-426A-8636-557E-1DF8D351D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23-02-2026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78C82D-A4A5-5C79-49E6-D4C8C1017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FA1DD2-EF3F-D81E-97BA-7DCE7667B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66092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E714E-7522-5B85-2535-49557DE45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35DC8-63BD-0BDF-4F0F-C929628E2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AB00A-39C0-2386-6D3D-9F8252F715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907034-4CCB-B54B-DAE7-CEBE8158F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23-02-2026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681968-F334-7EBA-0BA4-D77774808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895BC6-A151-3EF5-D2BC-DA6AD8FEE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92579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313C5-9D5E-94D4-9C0E-C6F7E53CA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379750-836D-757D-7098-94802CE342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1C34E8-B83F-041C-51E8-C54C0D2DC1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04E49E-89FD-C92A-C7F0-7B27FCEFD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23-02-2026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09CA57-3B80-A64A-1340-AD3E79E45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DC59DB-6565-FCCA-E366-DF5B60029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3570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AEB5E2-B900-95DF-C332-74688B797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366389-5126-1E1A-29F0-C6A8B6BCE5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DFD778-45A3-A2DB-6DED-BC584009C8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79B69-882B-41E6-9B00-488017D7307E}" type="datetimeFigureOut">
              <a:rPr lang="en-IN" smtClean="0"/>
              <a:t>23-02-2026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050781-F85A-6752-66AA-4DE882EE92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3942F3-53AF-BC20-F90C-CE20E25661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64223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gif"/><Relationship Id="rId5" Type="http://schemas.microsoft.com/office/2007/relationships/hdphoto" Target="../media/hdphoto5.wdp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microsoft.com/office/2007/relationships/hdphoto" Target="../media/hdphoto6.wdp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5" Type="http://schemas.microsoft.com/office/2007/relationships/hdphoto" Target="../media/hdphoto8.wdp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ilver metal newtons cradle">
            <a:extLst>
              <a:ext uri="{FF2B5EF4-FFF2-40B4-BE49-F238E27FC236}">
                <a16:creationId xmlns:a16="http://schemas.microsoft.com/office/drawing/2014/main" id="{1A8F9E4A-E788-856C-D1C5-485706F509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as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991" y="0"/>
            <a:ext cx="9503137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806E9CA-6F99-E118-B591-2B2944EE8E97}"/>
              </a:ext>
            </a:extLst>
          </p:cNvPr>
          <p:cNvSpPr txBox="1"/>
          <p:nvPr/>
        </p:nvSpPr>
        <p:spPr>
          <a:xfrm>
            <a:off x="1778000" y="548640"/>
            <a:ext cx="84531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400" b="1" dirty="0">
                <a:solidFill>
                  <a:srgbClr val="FF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NOISE VIBRATION AND HARSHNESS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E122B7-327F-5CB1-A414-7E9DF5D0E662}"/>
              </a:ext>
            </a:extLst>
          </p:cNvPr>
          <p:cNvSpPr txBox="1"/>
          <p:nvPr/>
        </p:nvSpPr>
        <p:spPr>
          <a:xfrm>
            <a:off x="2687320" y="1494710"/>
            <a:ext cx="6817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spc="600" dirty="0"/>
              <a:t>LECTURE 3 MODULE 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60DBAC-E868-B9D4-F599-E47DC2511A66}"/>
              </a:ext>
            </a:extLst>
          </p:cNvPr>
          <p:cNvSpPr txBox="1"/>
          <p:nvPr/>
        </p:nvSpPr>
        <p:spPr>
          <a:xfrm>
            <a:off x="8686800" y="5226784"/>
            <a:ext cx="3505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/>
              <a:t>Prepared By:</a:t>
            </a:r>
          </a:p>
          <a:p>
            <a:r>
              <a:rPr lang="en-IN" sz="2000" dirty="0"/>
              <a:t>Dinesh Kumar</a:t>
            </a:r>
          </a:p>
          <a:p>
            <a:r>
              <a:rPr lang="en-IN" sz="2000" dirty="0"/>
              <a:t>Assistant Professor</a:t>
            </a:r>
          </a:p>
          <a:p>
            <a:r>
              <a:rPr lang="en-IN" sz="2000" dirty="0"/>
              <a:t>School of Continuing Education</a:t>
            </a:r>
          </a:p>
          <a:p>
            <a:r>
              <a:rPr lang="en-IN" sz="2000" dirty="0"/>
              <a:t>DYPIU</a:t>
            </a:r>
          </a:p>
        </p:txBody>
      </p:sp>
    </p:spTree>
    <p:extLst>
      <p:ext uri="{BB962C8B-B14F-4D97-AF65-F5344CB8AC3E}">
        <p14:creationId xmlns:p14="http://schemas.microsoft.com/office/powerpoint/2010/main" val="1238178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11989-3C19-8AA4-E7D3-C500DD0B59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082D81E-3520-1F6A-3B71-EDD7F9CC59D4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9A744DF-976E-CC0E-DEA4-8B31F6678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23-02-2026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F4BA15-5AC7-24E2-4391-9D111D683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A2A446-9F28-E0CE-F45B-6C9573985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10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7BBE1AC7-2343-2851-A72A-09B2CD9BAAE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7BBE1AC7-2343-2851-A72A-09B2CD9BAAE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6E48A950-3AC7-A127-D506-71E29697781D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KEYS POINTS TO REMEMBER</a:t>
            </a:r>
            <a:endParaRPr lang="en-IN" sz="20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C35256-0610-906C-0631-16BCF800CF8B}"/>
              </a:ext>
            </a:extLst>
          </p:cNvPr>
          <p:cNvSpPr txBox="1"/>
          <p:nvPr/>
        </p:nvSpPr>
        <p:spPr>
          <a:xfrm>
            <a:off x="153670" y="840212"/>
            <a:ext cx="11884660" cy="39130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Vibration is unavoidable but measurable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It is the most powerful indicator of machine condition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Monitoring vibration prevents failures (predictive maintenance)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Controlling vibration ensures part quality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Smart manufacturing uses IoT + AI for vibration-based intelligence</a:t>
            </a:r>
          </a:p>
          <a:p>
            <a:pPr>
              <a:lnSpc>
                <a:spcPct val="150000"/>
              </a:lnSpc>
            </a:pPr>
            <a:r>
              <a:rPr lang="en-US" sz="2400" b="1" dirty="0"/>
              <a:t>Final Statement:</a:t>
            </a:r>
            <a:br>
              <a:rPr lang="en-US" sz="2400" dirty="0"/>
            </a:br>
            <a:r>
              <a:rPr lang="en-US" sz="2400" b="1" dirty="0">
                <a:solidFill>
                  <a:srgbClr val="00B050"/>
                </a:solidFill>
              </a:rPr>
              <a:t>Vibration analysis is a foundation of Industry 4.0 and smart production.</a:t>
            </a:r>
          </a:p>
        </p:txBody>
      </p:sp>
    </p:spTree>
    <p:extLst>
      <p:ext uri="{BB962C8B-B14F-4D97-AF65-F5344CB8AC3E}">
        <p14:creationId xmlns:p14="http://schemas.microsoft.com/office/powerpoint/2010/main" val="3511656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E3392-4118-DEEF-B818-1D0A535555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66BA637-3AF5-2E65-8995-478BD30684FE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EFB0DF-483F-5A2B-8605-2BD522781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23-02-2026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F0E136-0EEA-6E77-A5D6-FA3A4CE1D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72A335-0E79-7223-423E-1C71A116B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11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8878C763-3EE1-7CAD-A221-1B645E87BFC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8878C763-3EE1-7CAD-A221-1B645E87BFC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5A72401E-E9C1-C588-09B7-832E6D8AFB42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ELEMENTS OF A VIBRATORY SYSTEM (INTRODUCTION)</a:t>
            </a:r>
            <a:endParaRPr lang="en-IN" sz="20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E30260-D841-DEE3-0F4D-6EA31F16C7AC}"/>
              </a:ext>
            </a:extLst>
          </p:cNvPr>
          <p:cNvSpPr txBox="1"/>
          <p:nvPr/>
        </p:nvSpPr>
        <p:spPr>
          <a:xfrm>
            <a:off x="78740" y="709918"/>
            <a:ext cx="11971020" cy="55750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2400" b="1" dirty="0"/>
              <a:t>What is a Vibratory System?</a:t>
            </a:r>
          </a:p>
          <a:p>
            <a:pPr>
              <a:lnSpc>
                <a:spcPct val="150000"/>
              </a:lnSpc>
              <a:buNone/>
            </a:pPr>
            <a:r>
              <a:rPr lang="en-US" sz="2400" dirty="0"/>
              <a:t>A vibratory system is a mechanical system that undergoes oscillatory motion about an equilibrium position when subjected to a disturbance.</a:t>
            </a:r>
          </a:p>
          <a:p>
            <a:pPr>
              <a:lnSpc>
                <a:spcPct val="150000"/>
              </a:lnSpc>
              <a:buNone/>
            </a:pPr>
            <a:r>
              <a:rPr lang="en-US" sz="2400" dirty="0"/>
              <a:t>In mechanical vibration theory, the simplest and most fundamental model is the </a:t>
            </a:r>
            <a:r>
              <a:rPr lang="en-US" sz="2400" b="1" dirty="0"/>
              <a:t>Single Degree of Freedom (SDOF) system</a:t>
            </a:r>
            <a:r>
              <a:rPr lang="en-US" sz="2400" dirty="0"/>
              <a:t>, consisting of three basic elements: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Mass element (m)</a:t>
            </a:r>
            <a:endParaRPr lang="en-US" sz="24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Spring element (k)</a:t>
            </a:r>
            <a:endParaRPr lang="en-US" sz="24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Damping element (c)</a:t>
            </a:r>
            <a:endParaRPr lang="en-US" sz="2400" dirty="0"/>
          </a:p>
          <a:p>
            <a:pPr>
              <a:lnSpc>
                <a:spcPct val="150000"/>
              </a:lnSpc>
              <a:buNone/>
            </a:pPr>
            <a:r>
              <a:rPr lang="en-US" sz="2400" dirty="0">
                <a:solidFill>
                  <a:srgbClr val="FF0000"/>
                </a:solidFill>
              </a:rPr>
              <a:t>These elements together determine how a system vibrates, how energy is stored, and how vibration decays with time.</a:t>
            </a:r>
          </a:p>
        </p:txBody>
      </p:sp>
    </p:spTree>
    <p:extLst>
      <p:ext uri="{BB962C8B-B14F-4D97-AF65-F5344CB8AC3E}">
        <p14:creationId xmlns:p14="http://schemas.microsoft.com/office/powerpoint/2010/main" val="3262571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F067F-C892-9C56-38D2-07DE708E6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AA610DC-EA34-C3BA-DFA6-A215B45B6769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3CAA365-5790-DD32-74A9-D761D4DD6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23-02-2026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2D5405-F1DB-31A7-D326-0E42960E0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498C97-F489-A8A6-DF69-7816E4832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12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FCA8EC4B-55DF-2D45-C21E-01965E600A3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FCA8EC4B-55DF-2D45-C21E-01965E600A3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9D243D62-9BB4-3362-BEAB-1FEC838AD9D8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WHY THESE ELEMENTS ARE IMPORTANT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906621-6B85-1C02-2C6D-321DDA04613C}"/>
              </a:ext>
            </a:extLst>
          </p:cNvPr>
          <p:cNvSpPr txBox="1"/>
          <p:nvPr/>
        </p:nvSpPr>
        <p:spPr>
          <a:xfrm>
            <a:off x="139700" y="760214"/>
            <a:ext cx="11940540" cy="1697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They form the foundation of vibration modeling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Almost all real mechanical systems can be approximated using these components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Used to derive natural frequency, damping ratio, and response behavior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21A3D1D-92FC-6754-82FF-3C171AA1BE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64665" y="2701110"/>
            <a:ext cx="3896614" cy="2740753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5C4F1F5C-D86F-3ADE-42EF-4E63D88953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2457282"/>
            <a:ext cx="64008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6275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59382-1A07-4A08-BDF3-89BA41BF4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B190199-899D-552C-FED7-E826C6003EC2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787A9A-4268-D10E-046E-0DE2B4E41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23-02-2026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6D1582-2708-AA00-9E80-AA1956C4F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613FD4-B95F-D317-F0D6-604BBF27A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13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3A527909-DA90-CD62-6535-3D4F23ED2D1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3A527909-DA90-CD62-6535-3D4F23ED2D1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A9AC725E-29FA-0A1A-7EC0-EF168211F994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MASS ELEMENT (M): INERTIA COMPONENT</a:t>
            </a:r>
            <a:endParaRPr lang="en-IN" sz="20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5CE8ED-06CB-4BBF-8C08-D7D2EFF4440B}"/>
              </a:ext>
            </a:extLst>
          </p:cNvPr>
          <p:cNvSpPr txBox="1"/>
          <p:nvPr/>
        </p:nvSpPr>
        <p:spPr>
          <a:xfrm>
            <a:off x="45720" y="623937"/>
            <a:ext cx="12034520" cy="1697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US" sz="2400" b="1" dirty="0"/>
              <a:t>Definition</a:t>
            </a:r>
          </a:p>
          <a:p>
            <a:pPr>
              <a:lnSpc>
                <a:spcPct val="150000"/>
              </a:lnSpc>
              <a:buNone/>
            </a:pPr>
            <a:r>
              <a:rPr lang="en-US" sz="2400" dirty="0"/>
              <a:t>The mass element represents the inertia of the system. It resists any change in motion due to Newton’s second law.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67DCDDF-C6A9-B26D-33F9-479F46A4990A}"/>
                  </a:ext>
                </a:extLst>
              </p:cNvPr>
              <p:cNvSpPr txBox="1"/>
              <p:nvPr/>
            </p:nvSpPr>
            <p:spPr>
              <a:xfrm>
                <a:off x="15239" y="2221498"/>
                <a:ext cx="7005319" cy="34490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None/>
                </a:pPr>
                <a:r>
                  <a:rPr lang="en-IN" sz="2400" b="1" dirty="0"/>
                  <a:t>Mass Force (Inertia Force)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AE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ar-AE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sub>
                      </m:sSub>
                      <m:r>
                        <a:rPr lang="ar-AE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acc>
                        <m:accPr>
                          <m:chr m:val="̈"/>
                          <m:ctrlPr>
                            <a:rPr lang="ar-AE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ar-AE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</m:oMath>
                  </m:oMathPara>
                </a14:m>
                <a:endParaRPr lang="ar-AE" sz="2400" b="1" dirty="0"/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400" dirty="0"/>
                  <a:t>Where:</a:t>
                </a: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IN" sz="24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IN" sz="2400" dirty="0"/>
                  <a:t>= mass (kg)</a:t>
                </a: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ar-AE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ar-AE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ar-AE" sz="2400" dirty="0"/>
                  <a:t>= </a:t>
                </a:r>
                <a:r>
                  <a:rPr lang="en-IN" sz="2400" dirty="0"/>
                  <a:t>acceleration (m/s²)</a:t>
                </a: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ar-AE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ar-AE" sz="24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ar-AE" sz="2400" dirty="0"/>
                  <a:t>= </a:t>
                </a:r>
                <a:r>
                  <a:rPr lang="en-IN" sz="2400" dirty="0"/>
                  <a:t>inertia force (N)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67DCDDF-C6A9-B26D-33F9-479F46A499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39" y="2221498"/>
                <a:ext cx="7005319" cy="3449021"/>
              </a:xfrm>
              <a:prstGeom prst="rect">
                <a:avLst/>
              </a:prstGeom>
              <a:blipFill>
                <a:blip r:embed="rId4"/>
                <a:stretch>
                  <a:fillRect l="-1304" b="-3180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390DEB7C-C8F8-040C-DBDF-1B2E011A3E0D}"/>
              </a:ext>
            </a:extLst>
          </p:cNvPr>
          <p:cNvSpPr txBox="1"/>
          <p:nvPr/>
        </p:nvSpPr>
        <p:spPr>
          <a:xfrm>
            <a:off x="6309360" y="2221498"/>
            <a:ext cx="6151880" cy="22510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FF0000"/>
                </a:solidFill>
              </a:rPr>
              <a:t>Physical Concept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Mass stores </a:t>
            </a:r>
            <a:r>
              <a:rPr lang="en-US" sz="2400" b="1" dirty="0"/>
              <a:t>kinetic energy</a:t>
            </a:r>
            <a:endParaRPr lang="en-US" sz="24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It does not generate restoring force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Larger mass → slower vibration response</a:t>
            </a:r>
          </a:p>
        </p:txBody>
      </p:sp>
    </p:spTree>
    <p:extLst>
      <p:ext uri="{BB962C8B-B14F-4D97-AF65-F5344CB8AC3E}">
        <p14:creationId xmlns:p14="http://schemas.microsoft.com/office/powerpoint/2010/main" val="269222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D07F57-D49E-B16F-2C50-566C08E5B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BBC6946-755D-E9B0-BEA0-463BF11AD532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647CF9-DC3D-0ED6-5FA4-52C94E6FF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23-02-2026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6F842B-83A9-D31E-BE75-16831B959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F68FA1-858A-901B-19FB-5109C6D62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14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DC769061-2495-CD6E-07FB-9B209B1E0D8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DC769061-2495-CD6E-07FB-9B209B1E0D8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6DCA7F2B-C1B2-FAE4-DD99-F6E52ED4B84B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MASS ELEMENT (M): INERTIA COMPONENT</a:t>
            </a:r>
            <a:endParaRPr lang="en-IN" sz="2000" b="1" dirty="0">
              <a:solidFill>
                <a:schemeClr val="bg1"/>
              </a:solidFill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717AEF3-E0C4-9EA1-5BB4-D3BC4BFFF0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4483"/>
          <a:stretch>
            <a:fillRect/>
          </a:stretch>
        </p:blipFill>
        <p:spPr bwMode="auto">
          <a:xfrm>
            <a:off x="50800" y="2224722"/>
            <a:ext cx="6375400" cy="4176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4979C7C6-436C-ABFE-C9B3-301014DF6D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5335"/>
          <a:stretch>
            <a:fillRect/>
          </a:stretch>
        </p:blipFill>
        <p:spPr bwMode="auto">
          <a:xfrm>
            <a:off x="6497320" y="3336254"/>
            <a:ext cx="5577840" cy="193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C827FCE-3EBF-FC5B-0B23-9C65CDB961D7}"/>
                  </a:ext>
                </a:extLst>
              </p:cNvPr>
              <p:cNvSpPr txBox="1"/>
              <p:nvPr/>
            </p:nvSpPr>
            <p:spPr>
              <a:xfrm>
                <a:off x="50800" y="655707"/>
                <a:ext cx="11501120" cy="13993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:r>
                  <a:rPr lang="en-IN" sz="2000" b="1" dirty="0"/>
                  <a:t>Energy Stored in Mass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IN" sz="2400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ar-AE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2400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ar-AE" sz="2400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ar-AE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ar-AE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̇"/>
                              <m:ctrlPr>
                                <a:rPr lang="ar-AE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ar-AE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p>
                          <m:r>
                            <a:rPr lang="ar-AE" sz="2400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ar-AE" sz="2000" dirty="0"/>
              </a:p>
              <a:p>
                <a:pPr>
                  <a:buNone/>
                </a:pPr>
                <a:r>
                  <a:rPr lang="en-IN" sz="2000" dirty="0">
                    <a:solidFill>
                      <a:srgbClr val="00B050"/>
                    </a:solidFill>
                  </a:rPr>
                  <a:t>Mass contributes to the dynamic nature of vibration by opposing acceleration.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C827FCE-3EBF-FC5B-0B23-9C65CDB961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0" y="655707"/>
                <a:ext cx="11501120" cy="1399357"/>
              </a:xfrm>
              <a:prstGeom prst="rect">
                <a:avLst/>
              </a:prstGeom>
              <a:blipFill>
                <a:blip r:embed="rId6"/>
                <a:stretch>
                  <a:fillRect l="-530" t="-2620" b="-6987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5913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3B2974-FD43-1795-EC7B-6795F1D718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5B2C966-5298-241C-67C6-972EBFD82EC9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9345E-42CD-C141-A481-F699C69B8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23-02-2026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122748-B105-59B7-E6F5-BE13A987C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311D20-0E96-F0F1-23E9-A503535A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15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1B36E72A-FCC4-6DFF-468B-A7A22CB8C46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1B36E72A-FCC4-6DFF-468B-A7A22CB8C46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99E31E6D-37D4-0E46-8AED-2966FFC56CC0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SPRING ELEMENT (K): ELASTIC RESTORING COMPONENT</a:t>
            </a:r>
            <a:endParaRPr lang="en-IN" sz="20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87D3B2-24E8-A7D6-AB5C-A8D3C287D0F4}"/>
              </a:ext>
            </a:extLst>
          </p:cNvPr>
          <p:cNvSpPr txBox="1"/>
          <p:nvPr/>
        </p:nvSpPr>
        <p:spPr>
          <a:xfrm>
            <a:off x="0" y="530404"/>
            <a:ext cx="12192000" cy="1697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2400" b="1" dirty="0"/>
              <a:t>Definition</a:t>
            </a:r>
          </a:p>
          <a:p>
            <a:pPr>
              <a:lnSpc>
                <a:spcPct val="150000"/>
              </a:lnSpc>
              <a:buNone/>
            </a:pPr>
            <a:r>
              <a:rPr lang="en-US" sz="2400" dirty="0"/>
              <a:t>The spring element represents stiffness or elasticity of the system. When displaced, it produces a restoring force that attempts to bring the system back to equilibrium.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301752A-65D9-5DC3-331A-F94264741912}"/>
                  </a:ext>
                </a:extLst>
              </p:cNvPr>
              <p:cNvSpPr txBox="1"/>
              <p:nvPr/>
            </p:nvSpPr>
            <p:spPr>
              <a:xfrm>
                <a:off x="0" y="2227472"/>
                <a:ext cx="7051041" cy="28041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None/>
                </a:pPr>
                <a:r>
                  <a:rPr lang="en-IN" sz="2400" b="1" dirty="0"/>
                  <a:t>Spring Force (Hooke’s Law)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AE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ar-AE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  <m:r>
                        <a:rPr lang="ar-AE" sz="24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sz="24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𝒌𝒙</m:t>
                      </m:r>
                    </m:oMath>
                  </m:oMathPara>
                </a14:m>
                <a:endParaRPr lang="ar-AE" sz="2400" b="1" dirty="0">
                  <a:solidFill>
                    <a:srgbClr val="FF0000"/>
                  </a:solidFill>
                </a:endParaRPr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400" dirty="0"/>
                  <a:t>Where:</a:t>
                </a: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IN" sz="240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IN" sz="2400" dirty="0"/>
                  <a:t>= stiffness (N/m)</a:t>
                </a: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IN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IN" sz="2400" dirty="0"/>
                  <a:t>= displacement (m)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301752A-65D9-5DC3-331A-F942647419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227472"/>
                <a:ext cx="7051041" cy="2804101"/>
              </a:xfrm>
              <a:prstGeom prst="rect">
                <a:avLst/>
              </a:prstGeom>
              <a:blipFill>
                <a:blip r:embed="rId4"/>
                <a:stretch>
                  <a:fillRect l="-1296" b="-4130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773A4D81-F973-F54B-083E-8FE980B6C961}"/>
              </a:ext>
            </a:extLst>
          </p:cNvPr>
          <p:cNvSpPr txBox="1"/>
          <p:nvPr/>
        </p:nvSpPr>
        <p:spPr>
          <a:xfrm>
            <a:off x="6096000" y="2226991"/>
            <a:ext cx="6197600" cy="28050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FF0000"/>
                </a:solidFill>
              </a:rPr>
              <a:t>Physical Concept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Spring stores </a:t>
            </a:r>
            <a:r>
              <a:rPr lang="en-US" sz="2400" b="1" dirty="0"/>
              <a:t>potential energy</a:t>
            </a:r>
            <a:endParaRPr lang="en-US" sz="24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Higher stiffness → faster vibration (higher frequency)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Determines the system’s natural frequency</a:t>
            </a:r>
          </a:p>
        </p:txBody>
      </p:sp>
    </p:spTree>
    <p:extLst>
      <p:ext uri="{BB962C8B-B14F-4D97-AF65-F5344CB8AC3E}">
        <p14:creationId xmlns:p14="http://schemas.microsoft.com/office/powerpoint/2010/main" val="3843587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759C50-18DC-0473-76E7-5A37591BF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CF82121-5E74-1CAE-A4C1-D76931B14EC7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2FAE59-9CCF-B8E5-3E37-DDD1A0BA8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23-02-2026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D5F9BC-72B0-4DB9-A4A6-5AFDC0228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960623-D6FB-7A16-3074-0B3A20F7D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16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629D0E1A-06A2-8DAF-C399-666BA953D9AF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629D0E1A-06A2-8DAF-C399-666BA953D9A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58E13A6A-6CF5-7B71-A624-094174269478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SPRING ELEMENT (K): ELASTIC RESTORING COMPONENT</a:t>
            </a:r>
            <a:endParaRPr lang="en-IN" sz="2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01DB95D-06A9-ACB9-E1EB-ED8E4B5BB67F}"/>
                  </a:ext>
                </a:extLst>
              </p:cNvPr>
              <p:cNvSpPr txBox="1"/>
              <p:nvPr/>
            </p:nvSpPr>
            <p:spPr>
              <a:xfrm>
                <a:off x="20320" y="642164"/>
                <a:ext cx="12171680" cy="18322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None/>
                </a:pPr>
                <a:r>
                  <a:rPr lang="en-IN" sz="2000" b="1" dirty="0"/>
                  <a:t>Energy Stored in Spring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IN" sz="20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ar-AE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20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ar-AE" sz="20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ar-AE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𝒌</m:t>
                      </m:r>
                      <m:sSup>
                        <m:sSupPr>
                          <m:ctrlPr>
                            <a:rPr lang="ar-AE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ar-AE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ar-AE" sz="20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ar-AE" sz="2000" b="1" dirty="0">
                  <a:solidFill>
                    <a:srgbClr val="FF0000"/>
                  </a:solidFill>
                </a:endParaRPr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000" dirty="0">
                    <a:solidFill>
                      <a:srgbClr val="00B050"/>
                    </a:solidFill>
                  </a:rPr>
                  <a:t>Spring is responsible for oscillatory motion in free vibration.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01DB95D-06A9-ACB9-E1EB-ED8E4B5BB6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20" y="642164"/>
                <a:ext cx="12171680" cy="1832233"/>
              </a:xfrm>
              <a:prstGeom prst="rect">
                <a:avLst/>
              </a:prstGeom>
              <a:blipFill>
                <a:blip r:embed="rId4"/>
                <a:stretch>
                  <a:fillRect l="-501" b="-4983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>
            <a:extLst>
              <a:ext uri="{FF2B5EF4-FFF2-40B4-BE49-F238E27FC236}">
                <a16:creationId xmlns:a16="http://schemas.microsoft.com/office/drawing/2014/main" id="{01F3B37B-30AC-A610-B1BC-F54E09D35B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4963"/>
          <a:stretch>
            <a:fillRect/>
          </a:stretch>
        </p:blipFill>
        <p:spPr bwMode="auto">
          <a:xfrm>
            <a:off x="320040" y="2520165"/>
            <a:ext cx="5813425" cy="3784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943C5AB8-0221-B372-D22C-4B6535B748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5185"/>
          <a:stretch>
            <a:fillRect/>
          </a:stretch>
        </p:blipFill>
        <p:spPr bwMode="auto">
          <a:xfrm>
            <a:off x="6184265" y="3225352"/>
            <a:ext cx="5940425" cy="2070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9256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24762-6149-1B89-DD7D-521E1CF2A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4B86B68-5F3C-9441-95B8-8FE23C0A40F9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68F51D-8A6C-6F88-B811-E189A5E12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23-02-2026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64F474-A672-B99B-C690-457DBB1AD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515D90-0968-906A-0946-4E9F0D1FB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17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17780505-65BB-59EE-487A-4D33C2BA2F5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17780505-65BB-59EE-487A-4D33C2BA2F5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4B06291E-7265-AA11-2703-0AA211AE13FB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DAMPER ELEMENT (C): ENERGY DISSIPATION COMPONENT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F127D3-0467-1365-C44D-07EC42E35871}"/>
              </a:ext>
            </a:extLst>
          </p:cNvPr>
          <p:cNvSpPr txBox="1"/>
          <p:nvPr/>
        </p:nvSpPr>
        <p:spPr>
          <a:xfrm>
            <a:off x="-10160" y="621844"/>
            <a:ext cx="12202160" cy="1697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US" sz="2400" b="1" dirty="0"/>
              <a:t>Definition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sz="2400" dirty="0"/>
              <a:t>The damper element represents resistance to motion due to friction or viscous effects. It dissipates vibrational energy and reduces oscillations over time.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A3D51A1-0364-A1F2-3F30-4B170B6588C5}"/>
                  </a:ext>
                </a:extLst>
              </p:cNvPr>
              <p:cNvSpPr txBox="1"/>
              <p:nvPr/>
            </p:nvSpPr>
            <p:spPr>
              <a:xfrm>
                <a:off x="0" y="2318912"/>
                <a:ext cx="7670800" cy="28026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None/>
                </a:pPr>
                <a:r>
                  <a:rPr lang="en-IN" sz="2400" b="1" dirty="0"/>
                  <a:t>Damping Force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AE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ar-AE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sub>
                      </m:sSub>
                      <m:r>
                        <a:rPr lang="ar-AE" sz="24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sz="24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acc>
                        <m:accPr>
                          <m:chr m:val="̇"/>
                          <m:ctrlPr>
                            <a:rPr lang="ar-AE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ar-AE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</m:oMath>
                  </m:oMathPara>
                </a14:m>
                <a:endParaRPr lang="ar-AE" sz="2400" b="1" dirty="0"/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400" dirty="0"/>
                  <a:t>Where:</a:t>
                </a: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IN" sz="2400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IN" sz="2400" dirty="0"/>
                  <a:t>= damping coefficient (Ns/m)</a:t>
                </a: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ar-AE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ar-AE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ar-AE" sz="2400" dirty="0"/>
                  <a:t>= </a:t>
                </a:r>
                <a:r>
                  <a:rPr lang="en-IN" sz="2400" dirty="0"/>
                  <a:t>velocity (m/s)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A3D51A1-0364-A1F2-3F30-4B170B6588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318912"/>
                <a:ext cx="7670800" cy="2802690"/>
              </a:xfrm>
              <a:prstGeom prst="rect">
                <a:avLst/>
              </a:prstGeom>
              <a:blipFill>
                <a:blip r:embed="rId4"/>
                <a:stretch>
                  <a:fillRect l="-1192" b="-4130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9D1516A9-6BFD-63E6-12AA-9A1E38F11CE5}"/>
              </a:ext>
            </a:extLst>
          </p:cNvPr>
          <p:cNvSpPr txBox="1"/>
          <p:nvPr/>
        </p:nvSpPr>
        <p:spPr>
          <a:xfrm>
            <a:off x="5504180" y="2318912"/>
            <a:ext cx="6454140" cy="28050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FF0000"/>
                </a:solidFill>
              </a:rPr>
              <a:t>Physical Concept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Damper does not store energy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It converts mechanical vibration energy into heat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Causes vibration amplitude to decay</a:t>
            </a:r>
          </a:p>
        </p:txBody>
      </p:sp>
    </p:spTree>
    <p:extLst>
      <p:ext uri="{BB962C8B-B14F-4D97-AF65-F5344CB8AC3E}">
        <p14:creationId xmlns:p14="http://schemas.microsoft.com/office/powerpoint/2010/main" val="2763335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1EADD-E2F2-AF8E-64BE-7B3C8CB62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2ACC215-F08D-AF07-693D-4A761725CE03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77718E-6566-4278-A73B-A7825A7C4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23-02-2026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D9CFFF6-9AC3-F9C4-76CD-CFADB24EF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9D97B2-5FA5-6155-B16A-CDEFDAF5D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18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573CA601-22E0-006F-5B7F-B12AE456875F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573CA601-22E0-006F-5B7F-B12AE456875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5A1F061A-8998-8592-5E5D-9B45BD2DE8BA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DAMPER ELEMENT (C): ENERGY DISSIPATION COMPONENT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A4A7FA-88A4-3D1E-A606-FE253A3ED247}"/>
              </a:ext>
            </a:extLst>
          </p:cNvPr>
          <p:cNvSpPr txBox="1"/>
          <p:nvPr/>
        </p:nvSpPr>
        <p:spPr>
          <a:xfrm>
            <a:off x="0" y="536694"/>
            <a:ext cx="12100560" cy="19836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2400" b="1" dirty="0"/>
              <a:t>Importance of Damping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Controls resonance response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Prevents excessive oscillations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Determines how quickly vibrations die out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9A08FEF-E233-B9F7-F631-2EA19CEC00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5111"/>
          <a:stretch>
            <a:fillRect/>
          </a:stretch>
        </p:blipFill>
        <p:spPr bwMode="auto">
          <a:xfrm>
            <a:off x="495935" y="2520314"/>
            <a:ext cx="5677446" cy="3687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B824374F-6A3B-0059-2D9C-CC2F835E5A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4315"/>
          <a:stretch>
            <a:fillRect/>
          </a:stretch>
        </p:blipFill>
        <p:spPr bwMode="auto">
          <a:xfrm>
            <a:off x="6298247" y="3350094"/>
            <a:ext cx="5677446" cy="202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6311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19B58C-0209-B392-456F-4B5CA1FB7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09BDB9A-A308-843A-A19E-DB34E7B3A930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57696C-B0A6-08E4-C41A-21620BF4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23-02-2026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6BAC494-7BD2-1199-C7BD-AF2D625C7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91427E-A12B-461B-89A9-C74110DAA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2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942C1675-783B-361E-CD04-3FA3CBB1D5C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942C1675-783B-361E-CD04-3FA3CBB1D5C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C27D953B-30A9-5476-7E74-3F9428A67739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RELEVANCE OF VIBRATION IN SMART MANUFACTURING</a:t>
            </a:r>
            <a:endParaRPr lang="en-IN" sz="2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B2157B-BBA6-57BA-35DB-080FF24DDB6B}"/>
              </a:ext>
            </a:extLst>
          </p:cNvPr>
          <p:cNvSpPr txBox="1"/>
          <p:nvPr/>
        </p:nvSpPr>
        <p:spPr>
          <a:xfrm>
            <a:off x="73660" y="629920"/>
            <a:ext cx="7820660" cy="55750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lnSpc>
                <a:spcPct val="150000"/>
              </a:lnSpc>
              <a:buNone/>
            </a:pPr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Machine Health Monitoring &amp; Part Quality Improvement</a:t>
            </a:r>
            <a:endParaRPr lang="en-US" sz="2400" b="1" dirty="0">
              <a:effectLst/>
            </a:endParaRPr>
          </a:p>
          <a:p>
            <a:pPr marL="342900" indent="-342900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Smart Factories (Industry 4.0) depend on high precision</a:t>
            </a:r>
          </a:p>
          <a:p>
            <a:pPr marL="342900" indent="-342900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Vibration is both a problem and a powerful diagnostic tool</a:t>
            </a:r>
          </a:p>
          <a:p>
            <a:pPr rtl="0">
              <a:lnSpc>
                <a:spcPct val="150000"/>
              </a:lnSpc>
              <a:buNone/>
            </a:pPr>
            <a:r>
              <a:rPr lang="en-US" sz="2400" b="1" i="0" u="none" strike="noStrike" dirty="0">
                <a:solidFill>
                  <a:srgbClr val="FF0000"/>
                </a:solidFill>
                <a:effectLst/>
              </a:rPr>
              <a:t>Lecture Focus:</a:t>
            </a:r>
            <a:br>
              <a:rPr lang="en-US" sz="2400" b="0" i="0" u="none" strike="noStrike" dirty="0">
                <a:solidFill>
                  <a:srgbClr val="000000"/>
                </a:solidFill>
                <a:effectLst/>
              </a:rPr>
            </a:br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✔ Machine condition monitoring</a:t>
            </a:r>
            <a:br>
              <a:rPr lang="en-US" sz="2400" b="1" i="0" u="none" strike="noStrike" dirty="0">
                <a:solidFill>
                  <a:srgbClr val="000000"/>
                </a:solidFill>
                <a:effectLst/>
              </a:rPr>
            </a:br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✔ Product quality assurance</a:t>
            </a:r>
            <a:br>
              <a:rPr lang="en-US" sz="2400" b="1" i="0" u="none" strike="noStrike" dirty="0">
                <a:solidFill>
                  <a:srgbClr val="000000"/>
                </a:solidFill>
                <a:effectLst/>
              </a:rPr>
            </a:br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✔ Predicti</a:t>
            </a:r>
            <a:r>
              <a:rPr lang="en-US" sz="2400" b="1" dirty="0">
                <a:solidFill>
                  <a:srgbClr val="000000"/>
                </a:solidFill>
              </a:rPr>
              <a:t>v</a:t>
            </a:r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e maintenance</a:t>
            </a:r>
            <a:endParaRPr lang="en-US" sz="2400" b="1" dirty="0">
              <a:effectLst/>
            </a:endParaRPr>
          </a:p>
          <a:p>
            <a:pPr>
              <a:lnSpc>
                <a:spcPct val="150000"/>
              </a:lnSpc>
              <a:buNone/>
            </a:pPr>
            <a:br>
              <a:rPr lang="en-US" sz="2400" b="0" dirty="0">
                <a:effectLst/>
              </a:rPr>
            </a:br>
            <a:endParaRPr lang="en-IN" sz="24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C7E9D38-3B1A-05AC-0FF0-DD4B73EB02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886" y="2682240"/>
            <a:ext cx="6052853" cy="3301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419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253C62-CAD7-F92B-C91F-8B69B2F62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CF7043B-D3E1-26E0-0A3C-0A51F6747158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2D8A26-C4F0-0EBA-68BF-1EB3C825D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23-02-2026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C556DE-2082-FBB2-4D52-5048EE120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A4AA0D-48BA-A759-2C8B-7C3E824FB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3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8F37F165-46A0-CB91-04D6-6C0F617B513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8F37F165-46A0-CB91-04D6-6C0F617B513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A95AC452-DF3E-6814-AC9F-2C4A7B4BF54E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WHY VIBRATION MATTERS IN MANUFACTURING</a:t>
            </a:r>
            <a:endParaRPr lang="en-IN" sz="20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44FFA0-94B6-C836-156A-4540CDF3292C}"/>
              </a:ext>
            </a:extLst>
          </p:cNvPr>
          <p:cNvSpPr txBox="1"/>
          <p:nvPr/>
        </p:nvSpPr>
        <p:spPr>
          <a:xfrm>
            <a:off x="78740" y="760214"/>
            <a:ext cx="6151880" cy="4467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FF0000"/>
                </a:solidFill>
              </a:rPr>
              <a:t>Vibration = Key Indicator of Machine Behavior</a:t>
            </a:r>
          </a:p>
          <a:p>
            <a:pPr>
              <a:lnSpc>
                <a:spcPct val="150000"/>
              </a:lnSpc>
              <a:buNone/>
            </a:pPr>
            <a:r>
              <a:rPr lang="en-US" sz="2400" b="1" dirty="0"/>
              <a:t>Definition:</a:t>
            </a:r>
            <a:br>
              <a:rPr lang="en-US" sz="2400" dirty="0"/>
            </a:br>
            <a:r>
              <a:rPr lang="en-US" sz="2400" dirty="0"/>
              <a:t>Vibration is the repetitive oscillation of machine parts about an equilibrium position.</a:t>
            </a:r>
          </a:p>
          <a:p>
            <a:pPr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FF0000"/>
                </a:solidFill>
              </a:rPr>
              <a:t>In Smart Manufacturing:</a:t>
            </a:r>
            <a:endParaRPr lang="en-US" sz="2400" dirty="0">
              <a:solidFill>
                <a:srgbClr val="FF0000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Machines run at high speed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Even small vibrations affect accuracy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Vibration carries hidden fault information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6964E6-3103-7C8F-A45F-460E0C2660D3}"/>
              </a:ext>
            </a:extLst>
          </p:cNvPr>
          <p:cNvSpPr txBox="1"/>
          <p:nvPr/>
        </p:nvSpPr>
        <p:spPr>
          <a:xfrm>
            <a:off x="7051039" y="840212"/>
            <a:ext cx="4605020" cy="3359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2400" b="1" dirty="0"/>
              <a:t>Main Causes:</a:t>
            </a:r>
            <a:endParaRPr lang="en-US" sz="24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Unbalance in rotating parts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Shaft misalignment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Bearing wear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Gear defects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Cutting tool chatter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0AE412-C5A7-47DF-A721-1EB349276401}"/>
              </a:ext>
            </a:extLst>
          </p:cNvPr>
          <p:cNvSpPr txBox="1"/>
          <p:nvPr/>
        </p:nvSpPr>
        <p:spPr>
          <a:xfrm>
            <a:off x="7051039" y="4844373"/>
            <a:ext cx="6151880" cy="9679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rgbClr val="FF0000"/>
                </a:solidFill>
              </a:rPr>
              <a:t>Core Idea:</a:t>
            </a:r>
            <a:br>
              <a:rPr lang="en-US" sz="2000" b="1" dirty="0">
                <a:solidFill>
                  <a:srgbClr val="FF0000"/>
                </a:solidFill>
              </a:rPr>
            </a:br>
            <a:r>
              <a:rPr lang="en-US" sz="2000" b="1" dirty="0"/>
              <a:t>Vibration tells us </a:t>
            </a:r>
            <a:r>
              <a:rPr lang="en-US" sz="2000" b="1" i="1" dirty="0"/>
              <a:t>how healthy a machine is</a:t>
            </a:r>
            <a:r>
              <a:rPr lang="en-US" sz="2000" b="1" dirty="0"/>
              <a:t>.</a:t>
            </a:r>
            <a:endParaRPr lang="en-IN" sz="2000" b="1" dirty="0"/>
          </a:p>
        </p:txBody>
      </p:sp>
    </p:spTree>
    <p:extLst>
      <p:ext uri="{BB962C8B-B14F-4D97-AF65-F5344CB8AC3E}">
        <p14:creationId xmlns:p14="http://schemas.microsoft.com/office/powerpoint/2010/main" val="981247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99D511-DC4D-EE37-25ED-4D2442B09D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CC200EA-D384-FC28-B283-E7047B53237C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4EF375-E443-8C74-6ECA-F82425C48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23-02-2026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8559A4-ED79-DC9B-DFED-6022395E3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A4C1C3-9E98-E7A2-40BF-14E87AB6E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4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450247A0-C0AF-2183-264F-D9088AB3537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450247A0-C0AF-2183-264F-D9088AB3537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A5FD2273-A17D-2CF2-D3FD-C46FD6831A95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CLASSIFICATION OF VIBRATIONS – BASED ON STRESS DIRECTION</a:t>
            </a:r>
            <a:endParaRPr lang="en-IN" sz="2000" b="1" dirty="0">
              <a:solidFill>
                <a:schemeClr val="bg1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B310994-9AE4-7C82-D1F2-9F59648B69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97" y="1068070"/>
            <a:ext cx="5642223" cy="4721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ondition Monitoring With Digital Ultrasonic Testing Device">
            <a:extLst>
              <a:ext uri="{FF2B5EF4-FFF2-40B4-BE49-F238E27FC236}">
                <a16:creationId xmlns:a16="http://schemas.microsoft.com/office/drawing/2014/main" id="{6986D62B-411F-561B-4F8F-5909078F8D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062" y="1864360"/>
            <a:ext cx="5570118" cy="312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677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BEE9EA-36D7-9A4C-BFCD-A3E974F21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320F087-57A9-77F9-908E-9D0D925F2BF0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BCD90A-7002-44D0-9B09-A882452E4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23-02-2026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FE4AA6-3CB8-6404-F56C-2F9B52D69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5AA60F-1935-0805-D1D5-615624321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5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0758424D-0E40-BB7E-543D-B012D0996A0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0758424D-0E40-BB7E-543D-B012D0996A0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B04A63CA-4372-BF98-F246-B1D2BB05AE89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VIBRATION AS A MACHINE HEALTH SIGNAL</a:t>
            </a:r>
            <a:endParaRPr lang="en-IN" sz="20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AE1D83-2868-B6FB-F79B-59DD01778AC4}"/>
              </a:ext>
            </a:extLst>
          </p:cNvPr>
          <p:cNvSpPr txBox="1"/>
          <p:nvPr/>
        </p:nvSpPr>
        <p:spPr>
          <a:xfrm>
            <a:off x="231140" y="660698"/>
            <a:ext cx="10355580" cy="4467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US" sz="2400" b="1" dirty="0"/>
              <a:t>Machine Health Monitoring (Condition Monitoring)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sz="2400" dirty="0"/>
              <a:t>Vibration analysis helps detect faults </a:t>
            </a:r>
            <a:r>
              <a:rPr lang="en-US" sz="2400" i="1" dirty="0"/>
              <a:t>before failure occurs</a:t>
            </a:r>
            <a:r>
              <a:rPr lang="en-US" sz="2400" dirty="0"/>
              <a:t>.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sz="2400" b="1" dirty="0"/>
              <a:t>Common Faults Identified:</a:t>
            </a:r>
            <a:endParaRPr lang="en-US" sz="2400" dirty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Bearing damage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Gear tooth wear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Loose bolts and joints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Rotor imbalance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Motor defects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AEC2FA-5DDA-0BB0-9A9F-4B143D7C55C2}"/>
              </a:ext>
            </a:extLst>
          </p:cNvPr>
          <p:cNvSpPr txBox="1"/>
          <p:nvPr/>
        </p:nvSpPr>
        <p:spPr>
          <a:xfrm>
            <a:off x="7803496" y="762000"/>
            <a:ext cx="415736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b="1" dirty="0"/>
              <a:t>Why It’s Critical: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</a:rPr>
              <a:t>Faults grow silently over time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</a:rPr>
              <a:t>Vibration provides early warning signals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7683105-3337-3948-29AC-39E1289580E3}"/>
              </a:ext>
            </a:extLst>
          </p:cNvPr>
          <p:cNvSpPr txBox="1"/>
          <p:nvPr/>
        </p:nvSpPr>
        <p:spPr>
          <a:xfrm>
            <a:off x="4338936" y="2995801"/>
            <a:ext cx="4157364" cy="1694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/>
              <a:t>Outcome:</a:t>
            </a:r>
            <a:br>
              <a:rPr lang="en-US" sz="2400" dirty="0"/>
            </a:br>
            <a:r>
              <a:rPr lang="en-US" sz="2400" dirty="0">
                <a:solidFill>
                  <a:srgbClr val="00B050"/>
                </a:solidFill>
              </a:rPr>
              <a:t>✔ Prevent breakdowns</a:t>
            </a:r>
            <a:br>
              <a:rPr lang="en-US" sz="2400" dirty="0">
                <a:solidFill>
                  <a:srgbClr val="00B050"/>
                </a:solidFill>
              </a:rPr>
            </a:br>
            <a:r>
              <a:rPr lang="en-US" sz="2400" dirty="0">
                <a:solidFill>
                  <a:srgbClr val="00B050"/>
                </a:solidFill>
              </a:rPr>
              <a:t>✔ Extend machine life</a:t>
            </a:r>
            <a:endParaRPr lang="en-IN" sz="2400" dirty="0">
              <a:solidFill>
                <a:srgbClr val="00B050"/>
              </a:solidFill>
            </a:endParaRPr>
          </a:p>
        </p:txBody>
      </p:sp>
      <p:pic>
        <p:nvPicPr>
          <p:cNvPr id="2050" name="Picture 2" descr="Condition monitoring for predictive maintenance">
            <a:extLst>
              <a:ext uri="{FF2B5EF4-FFF2-40B4-BE49-F238E27FC236}">
                <a16:creationId xmlns:a16="http://schemas.microsoft.com/office/drawing/2014/main" id="{244E1DCF-15EE-AB83-AE76-F5453DB93C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120" y="2894226"/>
            <a:ext cx="3834130" cy="3208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9849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FC47BF-D60E-CD36-B68D-D47CE8E1AD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19EBD35-339B-0EEC-F6DE-373C115422BE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2E00A6-E50B-7910-0E2C-53A4F7E4E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23-02-2026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229B35-1857-F296-483D-B23A6655F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43DA9E-A204-9152-199B-F91DCA12F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6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8D6A148A-653E-275D-E3FC-20C49209BE4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8D6A148A-653E-275D-E3FC-20C49209BE4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F56CCBB0-53E9-0121-4F0E-5261E22FBF9A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PREDICTIVE MAINTENANCE IN SMART FACTORIES</a:t>
            </a:r>
            <a:endParaRPr lang="en-IN" sz="20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B62226-D3BE-80A8-7F53-E516D981FE5F}"/>
              </a:ext>
            </a:extLst>
          </p:cNvPr>
          <p:cNvSpPr txBox="1"/>
          <p:nvPr/>
        </p:nvSpPr>
        <p:spPr>
          <a:xfrm>
            <a:off x="160020" y="660698"/>
            <a:ext cx="6151880" cy="39130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US" sz="2400" b="1" dirty="0"/>
              <a:t>From Reactive to Intelligent Maintenance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FF0000"/>
                </a:solidFill>
              </a:rPr>
              <a:t>Traditional Maintenance:</a:t>
            </a:r>
            <a:endParaRPr lang="en-US" sz="2400" dirty="0">
              <a:solidFill>
                <a:srgbClr val="FF000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Fix after breakdown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Scheduled servicing (even if unnecessary)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00B050"/>
                </a:solidFill>
              </a:rPr>
              <a:t>Smart Manufacturing Maintenance:</a:t>
            </a:r>
            <a:endParaRPr lang="en-US" sz="2400" dirty="0">
              <a:solidFill>
                <a:srgbClr val="00B05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Condition-based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Predictive using vibration data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19A912-DA8B-DEDC-1B33-7692EF6C9662}"/>
              </a:ext>
            </a:extLst>
          </p:cNvPr>
          <p:cNvSpPr txBox="1"/>
          <p:nvPr/>
        </p:nvSpPr>
        <p:spPr>
          <a:xfrm>
            <a:off x="160020" y="4680223"/>
            <a:ext cx="615188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b="1" dirty="0"/>
              <a:t>Benefits: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B050"/>
                </a:solidFill>
              </a:rPr>
              <a:t>Reduced downtime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B050"/>
                </a:solidFill>
              </a:rPr>
              <a:t>Lower cost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B050"/>
                </a:solidFill>
              </a:rPr>
              <a:t>Higher reliability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2801A8A-EFF8-3466-B5CF-4B44ED8CED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52616" y="897751"/>
            <a:ext cx="3379007" cy="506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860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C48FE3-CAB4-6EA8-F530-DDCD9AA2E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F19510D-6DF8-DF89-F49D-657E189D46FB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2C126C-7EC0-2D51-6DB6-AA3AA7DDF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23-02-2026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DFE8FD-BED0-3A51-F271-142FAB94C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720EC4-B703-00CB-CF74-7DD8BBA8B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7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2DDA5FB2-D725-5475-7E19-D9BF1455ED3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2DDA5FB2-D725-5475-7E19-D9BF1455ED3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FB34DD3E-124A-BB4F-6AC8-8AB7BB8BB65F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VIBRATION IMPACT ON PART QUALITY</a:t>
            </a:r>
            <a:endParaRPr lang="en-IN" sz="20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BD644B-82F3-F5D2-138E-084D6165B027}"/>
              </a:ext>
            </a:extLst>
          </p:cNvPr>
          <p:cNvSpPr txBox="1"/>
          <p:nvPr/>
        </p:nvSpPr>
        <p:spPr>
          <a:xfrm>
            <a:off x="139700" y="709918"/>
            <a:ext cx="6151880" cy="5021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2400" b="1" dirty="0"/>
              <a:t>Quality Depends on Stable Machine Operation</a:t>
            </a:r>
          </a:p>
          <a:p>
            <a:pPr>
              <a:lnSpc>
                <a:spcPct val="150000"/>
              </a:lnSpc>
              <a:buNone/>
            </a:pPr>
            <a:r>
              <a:rPr lang="en-US" sz="2400" dirty="0"/>
              <a:t>Excess vibration directly affects manufacturing accuracy.</a:t>
            </a:r>
          </a:p>
          <a:p>
            <a:pPr>
              <a:lnSpc>
                <a:spcPct val="150000"/>
              </a:lnSpc>
              <a:buNone/>
            </a:pPr>
            <a:r>
              <a:rPr lang="en-US" sz="2400" b="1" dirty="0"/>
              <a:t>Quality Problems Caused:</a:t>
            </a:r>
            <a:endParaRPr lang="en-US" sz="24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Poor surface finish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Dimensional errors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Tool wear and breakage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Assembly misfits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Increased rejection rate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F7E2D4A-5538-01B3-045D-6D00BA9C9F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635"/>
          <a:stretch>
            <a:fillRect/>
          </a:stretch>
        </p:blipFill>
        <p:spPr>
          <a:xfrm>
            <a:off x="6075194" y="1255297"/>
            <a:ext cx="5977106" cy="468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955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DDBFB7-A026-53C6-3511-FA634B1E4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08354F5-ADDF-F057-74D2-F80FA46F5B5B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719738-C35D-7B3C-D8CE-30C445841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23-02-2026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820A15-43B6-82CB-55BB-DAB9E478E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DAA494-03E6-104A-4CFA-2CE629CBA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8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C0A40F2B-7C97-CC79-855C-270772EEA33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C0A40F2B-7C97-CC79-855C-270772EEA33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D8C4ED68-0BF2-D10C-C9C2-3343055A91B2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VIBRATION CONTROL FOR BETTER PRODUCTION</a:t>
            </a:r>
            <a:endParaRPr lang="en-IN" sz="20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D6151B-171B-45EF-9D26-4ABEADB256A4}"/>
              </a:ext>
            </a:extLst>
          </p:cNvPr>
          <p:cNvSpPr txBox="1"/>
          <p:nvPr/>
        </p:nvSpPr>
        <p:spPr>
          <a:xfrm>
            <a:off x="99060" y="629920"/>
            <a:ext cx="5996940" cy="55750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IN" sz="2400" b="1" dirty="0"/>
              <a:t>Smart Factories Must Control Vibration</a:t>
            </a:r>
          </a:p>
          <a:p>
            <a:pPr>
              <a:lnSpc>
                <a:spcPct val="150000"/>
              </a:lnSpc>
              <a:buNone/>
            </a:pPr>
            <a:r>
              <a:rPr lang="en-IN" sz="2400" b="1" dirty="0"/>
              <a:t>Engineering Solutions:</a:t>
            </a:r>
            <a:endParaRPr lang="en-IN" sz="24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400" dirty="0"/>
              <a:t>Dynamic balancing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400" dirty="0"/>
              <a:t>Proper shaft alignment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400" dirty="0"/>
              <a:t>Vibration isolators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400" dirty="0"/>
              <a:t>Damping materials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400" dirty="0"/>
              <a:t>Active vibration control systems</a:t>
            </a:r>
          </a:p>
          <a:p>
            <a:pPr>
              <a:lnSpc>
                <a:spcPct val="150000"/>
              </a:lnSpc>
              <a:buNone/>
            </a:pPr>
            <a:r>
              <a:rPr lang="en-IN" sz="2400" b="1" dirty="0"/>
              <a:t>Smart Manufacturing Advantage:</a:t>
            </a:r>
            <a:br>
              <a:rPr lang="en-IN" sz="2400" dirty="0"/>
            </a:br>
            <a:r>
              <a:rPr lang="en-IN" sz="2400" dirty="0">
                <a:solidFill>
                  <a:srgbClr val="00B050"/>
                </a:solidFill>
              </a:rPr>
              <a:t>Real-time vibration feedback allows machines to self-correct.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E1B56B3-C371-BED6-C51D-D21E713AF2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0" t="21333" r="4518" b="3852"/>
          <a:stretch>
            <a:fillRect/>
          </a:stretch>
        </p:blipFill>
        <p:spPr>
          <a:xfrm>
            <a:off x="5905500" y="863600"/>
            <a:ext cx="6187440" cy="513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986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DEF07B-584C-4BC8-4981-FE613DF0C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505ED85-94A0-01EF-10DC-E035474BD1AF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A251500-D143-8779-527A-7FE12966B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23-02-2026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0BA64F-4CA0-E735-88B6-B20EE35D6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CDCA05-B6F7-E834-582B-7211D7218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9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BCD50D5D-D222-6B00-159E-1A47AF205C4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BCD50D5D-D222-6B00-159E-1A47AF205C4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5FED561C-10D4-0F9C-5108-8F116914AD9B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ROLE OF SENSORS + IOT IN SMART MANUFACTURING</a:t>
            </a:r>
            <a:endParaRPr lang="en-IN" sz="20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D0C73C-675A-D13F-E17D-2540611250C6}"/>
              </a:ext>
            </a:extLst>
          </p:cNvPr>
          <p:cNvSpPr txBox="1"/>
          <p:nvPr/>
        </p:nvSpPr>
        <p:spPr>
          <a:xfrm>
            <a:off x="119380" y="629920"/>
            <a:ext cx="6151880" cy="5021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IN" sz="2400" b="1" dirty="0"/>
              <a:t>Connected Vibration Monitoring Systems</a:t>
            </a:r>
          </a:p>
          <a:p>
            <a:pPr>
              <a:lnSpc>
                <a:spcPct val="150000"/>
              </a:lnSpc>
              <a:buNone/>
            </a:pPr>
            <a:r>
              <a:rPr lang="en-IN" sz="2400" b="1" dirty="0"/>
              <a:t>Sensors Used:</a:t>
            </a:r>
            <a:endParaRPr lang="en-IN" sz="24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400" dirty="0"/>
              <a:t>Accelerometers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400" dirty="0"/>
              <a:t>Velocity sensors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400" dirty="0"/>
              <a:t>Displacement probes</a:t>
            </a:r>
          </a:p>
          <a:p>
            <a:pPr>
              <a:lnSpc>
                <a:spcPct val="150000"/>
              </a:lnSpc>
              <a:buNone/>
            </a:pPr>
            <a:r>
              <a:rPr lang="en-IN" sz="2400" b="1" dirty="0"/>
              <a:t>IoT Integration:</a:t>
            </a:r>
            <a:endParaRPr lang="en-IN" sz="24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400" dirty="0"/>
              <a:t>Data sent to cloud dashboards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400" dirty="0"/>
              <a:t>Machines monitored remotely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400" dirty="0"/>
              <a:t>Digital twins simulate vibration behaviour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849D11-7181-260C-83DC-7F4AA8801899}"/>
              </a:ext>
            </a:extLst>
          </p:cNvPr>
          <p:cNvSpPr txBox="1"/>
          <p:nvPr/>
        </p:nvSpPr>
        <p:spPr>
          <a:xfrm>
            <a:off x="6390640" y="629920"/>
            <a:ext cx="6151880" cy="1697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/>
              <a:t>Outcome:</a:t>
            </a:r>
            <a:br>
              <a:rPr lang="en-US" sz="2400" dirty="0"/>
            </a:br>
            <a:r>
              <a:rPr lang="en-US" sz="2400" dirty="0">
                <a:solidFill>
                  <a:srgbClr val="00B050"/>
                </a:solidFill>
              </a:rPr>
              <a:t>Machines become self-diagnosing intelligent systems.</a:t>
            </a:r>
            <a:endParaRPr lang="en-IN" sz="2400" dirty="0">
              <a:solidFill>
                <a:srgbClr val="00B050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50BD873-3DAA-CF4A-3D19-D521FB0743D1}"/>
              </a:ext>
            </a:extLst>
          </p:cNvPr>
          <p:cNvGrpSpPr/>
          <p:nvPr/>
        </p:nvGrpSpPr>
        <p:grpSpPr>
          <a:xfrm>
            <a:off x="5831660" y="2450987"/>
            <a:ext cx="6240960" cy="3476446"/>
            <a:chOff x="5831660" y="2450987"/>
            <a:chExt cx="6240960" cy="347644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EE6CACF-2DE6-F625-2E64-96D24CA642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186" b="19111"/>
            <a:stretch>
              <a:fillRect/>
            </a:stretch>
          </p:blipFill>
          <p:spPr>
            <a:xfrm>
              <a:off x="5831660" y="2450987"/>
              <a:ext cx="6240960" cy="3476446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DD21D7D-0873-18B8-6320-17D9ABF50047}"/>
                </a:ext>
              </a:extLst>
            </p:cNvPr>
            <p:cNvSpPr/>
            <p:nvPr/>
          </p:nvSpPr>
          <p:spPr>
            <a:xfrm>
              <a:off x="10322560" y="5415280"/>
              <a:ext cx="1381760" cy="4978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</p:spTree>
    <p:extLst>
      <p:ext uri="{BB962C8B-B14F-4D97-AF65-F5344CB8AC3E}">
        <p14:creationId xmlns:p14="http://schemas.microsoft.com/office/powerpoint/2010/main" val="2365332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</TotalTime>
  <Words>1007</Words>
  <Application>Microsoft Office PowerPoint</Application>
  <PresentationFormat>Widescreen</PresentationFormat>
  <Paragraphs>202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Dinesh Kumar</dc:creator>
  <cp:lastModifiedBy>Dinesh Kumar</cp:lastModifiedBy>
  <cp:revision>230</cp:revision>
  <dcterms:created xsi:type="dcterms:W3CDTF">2026-01-30T06:04:57Z</dcterms:created>
  <dcterms:modified xsi:type="dcterms:W3CDTF">2026-02-23T12:54:44Z</dcterms:modified>
</cp:coreProperties>
</file>