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9" r:id="rId3"/>
    <p:sldId id="303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304" r:id="rId13"/>
    <p:sldId id="305" r:id="rId14"/>
    <p:sldId id="30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27-02-2026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 dirty="0"/>
              <a:t>LECTURE 4 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708C0-5927-77BE-4A74-C67F79626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A8C8EF-F262-D7A0-6C57-CBDAD437E3A7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FE7A83-EC66-3BB8-98C9-534A30066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0A17AB-C873-90C2-D1C4-31092E6A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70D468-740D-6F06-0ED5-D31AF6CB6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1152C73-1280-1004-3500-0CA12E1D101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1152C73-1280-1004-3500-0CA12E1D10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B08780B-AFC0-4C73-1AF7-301612F1BFF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ENERGY METHOD DERIVATION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EA61D9-4F81-A1C3-D5FA-E96791B98B90}"/>
                  </a:ext>
                </a:extLst>
              </p:cNvPr>
              <p:cNvSpPr txBox="1"/>
              <p:nvPr/>
            </p:nvSpPr>
            <p:spPr>
              <a:xfrm>
                <a:off x="193040" y="960632"/>
                <a:ext cx="6151880" cy="49367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1: Total Energy in Undamped System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>
                    <a:solidFill>
                      <a:srgbClr val="FF0000"/>
                    </a:solidFill>
                  </a:rPr>
                  <a:t>No damping </a:t>
                </a:r>
                <a:r>
                  <a:rPr lang="en-IN" sz="2400" dirty="0"/>
                  <a:t>→ energy remains constant: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IN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IN" sz="24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IN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IN" sz="2400" b="0" i="1">
                          <a:latin typeface="Cambria Math" panose="02040503050406030204" pitchFamily="18" charset="0"/>
                        </a:rPr>
                        <m:t>constant</m:t>
                      </m:r>
                    </m:oMath>
                  </m:oMathPara>
                </a14:m>
                <a:endParaRPr lang="en-IN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2: Kinetic Energy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i="1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IN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ar-AE" sz="24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p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ar-AE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3: Potential Energy (Spring)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IN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ar-AE" sz="2400" i="1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ar-AE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EA61D9-4F81-A1C3-D5FA-E96791B98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40" y="960632"/>
                <a:ext cx="6151880" cy="4936736"/>
              </a:xfrm>
              <a:prstGeom prst="rect">
                <a:avLst/>
              </a:prstGeom>
              <a:blipFill>
                <a:blip r:embed="rId4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338" name="Picture 2">
            <a:extLst>
              <a:ext uri="{FF2B5EF4-FFF2-40B4-BE49-F238E27FC236}">
                <a16:creationId xmlns:a16="http://schemas.microsoft.com/office/drawing/2014/main" id="{88AF001B-BA22-1B52-8B17-57CC2EF92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2" t="4257" r="19986" b="16805"/>
          <a:stretch>
            <a:fillRect/>
          </a:stretch>
        </p:blipFill>
        <p:spPr bwMode="auto">
          <a:xfrm>
            <a:off x="6096000" y="1040630"/>
            <a:ext cx="5282677" cy="476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89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23A3D-64FB-9158-9E2F-9B94D54D9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4058722-F10E-707A-786C-306AB5C164A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863AFC-F79E-3C45-1B03-9B996581E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1BB86B-CDA7-17F6-942F-8925A2DFF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69402D-E444-6A5C-E21C-0746CA537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F34E1D5-4713-09B5-73C8-EE664E6B0C9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F34E1D5-4713-09B5-73C8-EE664E6B0C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B1901F0-5E53-F506-558D-998CFC3F897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80F40C-F734-99B2-CC1A-48C8C28D7809}"/>
                  </a:ext>
                </a:extLst>
              </p:cNvPr>
              <p:cNvSpPr txBox="1"/>
              <p:nvPr/>
            </p:nvSpPr>
            <p:spPr>
              <a:xfrm>
                <a:off x="0" y="629920"/>
                <a:ext cx="6151880" cy="57544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4: Total Energy Expression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ar-AE" sz="2000" i="1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̇"/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p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ar-AE" sz="2000" i="1">
                          <a:latin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5: Differentiate with Respect to Time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𝑑𝐸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Differentiate term-by-term: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̇"/>
                                  <m:ctrlP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ar-AE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p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̈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𝑘</m:t>
                          </m:r>
                          <m:sSup>
                            <m:sSupPr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ar-AE" sz="2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𝑘𝑥</m:t>
                      </m:r>
                      <m:acc>
                        <m:accPr>
                          <m:chr m:val="̇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IN" sz="2000" dirty="0"/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̇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acc>
                        <m:accPr>
                          <m:chr m:val="̈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𝑘𝑥</m:t>
                      </m:r>
                      <m:acc>
                        <m:accPr>
                          <m:chr m:val="̇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980F40C-F734-99B2-CC1A-48C8C28D7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9920"/>
                <a:ext cx="6151880" cy="5754460"/>
              </a:xfrm>
              <a:prstGeom prst="rect">
                <a:avLst/>
              </a:prstGeom>
              <a:blipFill>
                <a:blip r:embed="rId4"/>
                <a:stretch>
                  <a:fillRect l="-99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E3DEAC-7117-F2FF-95A1-A9D74CC73A91}"/>
                  </a:ext>
                </a:extLst>
              </p:cNvPr>
              <p:cNvSpPr txBox="1"/>
              <p:nvPr/>
            </p:nvSpPr>
            <p:spPr>
              <a:xfrm>
                <a:off x="6294120" y="1271486"/>
                <a:ext cx="5257800" cy="4315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buNone/>
                </a:pPr>
                <a:r>
                  <a:rPr lang="en-IN" sz="2000" b="1" dirty="0"/>
                  <a:t>Step 6: Factor Out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ar-AE" sz="2000" b="1" dirty="0"/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𝑚</m:t>
                          </m:r>
                          <m:acc>
                            <m:accPr>
                              <m:chr m:val="̈"/>
                              <m:ctrlPr>
                                <a:rPr lang="ar-AE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ar-AE" sz="2000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𝑘𝑥</m:t>
                          </m:r>
                        </m:e>
                      </m:d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IN" sz="2000" dirty="0"/>
                  <a:t>For vibration motion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ar-AE" sz="2000" i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ar-AE" sz="2000" i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ar-AE" sz="2000" dirty="0"/>
                  <a:t>: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IN" sz="2000" b="1" dirty="0"/>
                  <a:t>Final Governing Equation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ar-AE" sz="2000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IN" sz="2000" dirty="0"/>
                  <a:t>Energy method confirms Newton’s derivation.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BE3DEAC-7117-F2FF-95A1-A9D74CC73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120" y="1271486"/>
                <a:ext cx="5257800" cy="4315027"/>
              </a:xfrm>
              <a:prstGeom prst="rect">
                <a:avLst/>
              </a:prstGeom>
              <a:blipFill>
                <a:blip r:embed="rId5"/>
                <a:stretch>
                  <a:fillRect l="-1276" b="-169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729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4DD01-70AF-684E-0DA5-6D18088A3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893FC06-A19E-6A02-66BC-F9B402BC26C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2517B3-B9FE-0C23-BD75-7A98C6A9E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5EF8FE-9A1E-A896-4389-E27997F2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A3D284-14A3-4C80-7344-B18DD07DD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9EB0ECD-B914-7834-B8BE-F33E1C50812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9EB0ECD-B914-7834-B8BE-F33E1C50812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6AA1C7A-1320-D704-B7DF-3568E9D9B8D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15313B-7FE6-5F27-2DD5-AC577BC3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780" y="1230439"/>
            <a:ext cx="11522439" cy="43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3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D7560-6641-7E61-F9CF-A078C2EEC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523234-6FAD-2E34-0258-564B8CC4FF81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12F4C0-CF49-98B5-5B9F-1E003A369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C2E558-2B00-E19B-1B01-9669FE692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8E81CB-2EE9-4683-24B1-7ECF2C55C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65B8A3E-D73E-F5FC-C839-0608892444C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65B8A3E-D73E-F5FC-C839-0608892444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B4FD63A-C403-5A98-475C-9B8270FCEA4C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29EE2E-8EDB-4099-7369-89E6CCA94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5729" y="1424766"/>
            <a:ext cx="11560542" cy="40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8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18BFB-862B-BE4C-2D61-F0CE922A6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8897BC-963E-1F26-6E46-0725C228E951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D6351C-DCE3-C5A8-0264-5BA4BDF25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47B643-871C-594E-CD15-77C097E2E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2B2908-C9C3-81E7-D3B6-85F25AF8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A9BB8E7-8365-264D-F4C4-B627014837F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A9BB8E7-8365-264D-F4C4-B627014837F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526FFC5-204A-3CE7-22D5-C787464E73D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BD4922-D662-EFD3-7A25-0FE422A92F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298" y="1150422"/>
            <a:ext cx="11583404" cy="455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7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11B2F-39CA-076B-02F3-C198AD2B7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F2FB22-DAA5-0F04-E882-497AB9D3D4E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E97D89-2187-2E75-77D3-8ADFA690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72BE0-39BE-EDF1-CACA-97E33F128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041B43-F09A-DEA7-37F2-130E0840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1E39D58-878E-0D03-4814-BE562957414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1E39D58-878E-0D03-4814-BE562957414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C1F84D9-B89A-86FD-0C11-AFCFAC42C47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SIMPLE HARMONIC MOTION (SHM)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2A4887-5895-5671-FA64-7FACDA9E7902}"/>
              </a:ext>
            </a:extLst>
          </p:cNvPr>
          <p:cNvSpPr txBox="1"/>
          <p:nvPr/>
        </p:nvSpPr>
        <p:spPr>
          <a:xfrm>
            <a:off x="0" y="550724"/>
            <a:ext cx="12192000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Simple Harmonic Motion (SHM) is the most fundamental type of periodic motion in vibration theory, in which the restoring force acting on a body is directly proportional to its displacement from equilibrium and acts in the opposite direction.</a:t>
            </a:r>
            <a:endParaRPr lang="en-I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9F91DB0-F881-B446-0F0E-07AC39C0C89A}"/>
                  </a:ext>
                </a:extLst>
              </p:cNvPr>
              <p:cNvSpPr txBox="1"/>
              <p:nvPr/>
            </p:nvSpPr>
            <p:spPr>
              <a:xfrm>
                <a:off x="-2" y="2107665"/>
                <a:ext cx="7467602" cy="41996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>
                    <a:solidFill>
                      <a:srgbClr val="FF0000"/>
                    </a:solidFill>
                  </a:rPr>
                  <a:t>Condition for SHM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A motion is SHM if: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∝−</m:t>
                      </m:r>
                      <m:r>
                        <a:rPr lang="en-IN" sz="2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IN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That is,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0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IN" sz="2000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IN" sz="2000" i="1">
                          <a:latin typeface="Cambria Math" panose="02040503050406030204" pitchFamily="18" charset="0"/>
                        </a:rPr>
                        <m:t>𝑘𝑥</m:t>
                      </m:r>
                    </m:oMath>
                  </m:oMathPara>
                </a14:m>
                <a:endParaRPr lang="en-IN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Where: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N" sz="2000" dirty="0"/>
                  <a:t>= displacement from equilibrium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0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IN" sz="2000" dirty="0"/>
                  <a:t>= stiffness constant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000" dirty="0"/>
                  <a:t>Negative sign indicates restoring nature of force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9F91DB0-F881-B446-0F0E-07AC39C0C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2107665"/>
                <a:ext cx="7467602" cy="4199611"/>
              </a:xfrm>
              <a:prstGeom prst="rect">
                <a:avLst/>
              </a:prstGeom>
              <a:blipFill>
                <a:blip r:embed="rId4"/>
                <a:stretch>
                  <a:fillRect l="-816" b="-159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5FE5C94-5321-0317-F38E-60D86E93D721}"/>
              </a:ext>
            </a:extLst>
          </p:cNvPr>
          <p:cNvSpPr txBox="1"/>
          <p:nvPr/>
        </p:nvSpPr>
        <p:spPr>
          <a:xfrm>
            <a:off x="5938520" y="2573496"/>
            <a:ext cx="6187440" cy="2814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000" b="1" dirty="0">
                <a:solidFill>
                  <a:srgbClr val="FF0000"/>
                </a:solidFill>
              </a:rPr>
              <a:t>Physical Meaning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Motion repeats itself after equal intervals of time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Acceleration is always directed toward the equilibrium position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SHM represents the basic model for free vibration of an undamped system</a:t>
            </a:r>
          </a:p>
        </p:txBody>
      </p:sp>
    </p:spTree>
    <p:extLst>
      <p:ext uri="{BB962C8B-B14F-4D97-AF65-F5344CB8AC3E}">
        <p14:creationId xmlns:p14="http://schemas.microsoft.com/office/powerpoint/2010/main" val="1829906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2F8F3-62F6-5749-CCD3-D4D6A0B4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B7AB79-293A-CA80-6379-80B31D3FC531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93D4B7-2D2D-2360-4DF1-C7A82035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F3D59-2711-2D1E-235B-9D9E8B3A7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DBA50D-AD1B-96A6-0837-B8D5AFF0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6A2582E-BDFB-6832-4169-3C1172B4BA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6A2582E-BDFB-6832-4169-3C1172B4BA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9B3E114-9152-BD28-520F-97F7C0E3D57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SIMPLE HARMONIC MOTION (SHM)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CC98B2-6F8E-34DC-3A6E-B9E68A002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56" y="2001520"/>
            <a:ext cx="6053064" cy="285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nd &amp; Share on GIPHY">
            <a:extLst>
              <a:ext uri="{FF2B5EF4-FFF2-40B4-BE49-F238E27FC236}">
                <a16:creationId xmlns:a16="http://schemas.microsoft.com/office/drawing/2014/main" id="{677A45C0-DB14-E7DD-15BA-8C92EABD5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755" y="1894840"/>
            <a:ext cx="5113867" cy="306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24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2F8F3-62F6-5749-CCD3-D4D6A0B4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B7AB79-293A-CA80-6379-80B31D3FC531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93D4B7-2D2D-2360-4DF1-C7A820353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F3D59-2711-2D1E-235B-9D9E8B3A7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DBA50D-AD1B-96A6-0837-B8D5AFF0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6A2582E-BDFB-6832-4169-3C1172B4BA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6A2582E-BDFB-6832-4169-3C1172B4BA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9B3E114-9152-BD28-520F-97F7C0E3D57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53B0E7-87DF-24D7-4554-3A2DB36ADDCA}"/>
              </a:ext>
            </a:extLst>
          </p:cNvPr>
          <p:cNvSpPr txBox="1"/>
          <p:nvPr/>
        </p:nvSpPr>
        <p:spPr>
          <a:xfrm>
            <a:off x="55880" y="709918"/>
            <a:ext cx="12004040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IN" sz="2400" dirty="0"/>
              <a:t>Free vibration occurs when a system oscillates after an initial disturbance</a:t>
            </a:r>
            <a:r>
              <a:rPr lang="en-IN" sz="2400" dirty="0">
                <a:solidFill>
                  <a:srgbClr val="FF0000"/>
                </a:solidFill>
              </a:rPr>
              <a:t> </a:t>
            </a:r>
            <a:r>
              <a:rPr lang="en-IN" sz="2400" b="1" dirty="0">
                <a:solidFill>
                  <a:srgbClr val="FF0000"/>
                </a:solidFill>
              </a:rPr>
              <a:t>without any external forcing function.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400" b="1" dirty="0"/>
              <a:t>Undamped Free Vibration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400" dirty="0"/>
              <a:t>An undamped system has </a:t>
            </a:r>
            <a:r>
              <a:rPr lang="en-IN" sz="2400" b="1" dirty="0">
                <a:solidFill>
                  <a:srgbClr val="FF0000"/>
                </a:solidFill>
              </a:rPr>
              <a:t>no energy loss</a:t>
            </a:r>
            <a:r>
              <a:rPr lang="en-IN" sz="2400" dirty="0"/>
              <a:t>, meaning oscillations continue indefinitely.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B4DAEA-5554-94B8-BD4A-250E79099E7A}"/>
              </a:ext>
            </a:extLst>
          </p:cNvPr>
          <p:cNvSpPr txBox="1"/>
          <p:nvPr/>
        </p:nvSpPr>
        <p:spPr>
          <a:xfrm>
            <a:off x="55880" y="2960983"/>
            <a:ext cx="5727700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Key Features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Motion is periodic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Total mechanical energy remains constant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System vibrates at its natural frequency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8B1CC5C-3D12-B75A-E850-625B74756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380" y="3248407"/>
            <a:ext cx="4965700" cy="282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5B06532-8CBF-1125-1778-D0671A6D8061}"/>
                  </a:ext>
                </a:extLst>
              </p:cNvPr>
              <p:cNvSpPr txBox="1"/>
              <p:nvPr/>
            </p:nvSpPr>
            <p:spPr>
              <a:xfrm>
                <a:off x="1695450" y="5430256"/>
                <a:ext cx="3771900" cy="70788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IN" sz="2000" b="1" dirty="0">
                    <a:solidFill>
                      <a:srgbClr val="FF0000"/>
                    </a:solidFill>
                  </a:rPr>
                  <a:t>No damper → </a:t>
                </a:r>
                <a14:m>
                  <m:oMath xmlns:m="http://schemas.openxmlformats.org/officeDocument/2006/math">
                    <m:r>
                      <a:rPr lang="en-I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IN" sz="20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0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IN" sz="2000" b="1" dirty="0">
                  <a:solidFill>
                    <a:srgbClr val="FF000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IN" sz="2000" b="1" dirty="0">
                    <a:solidFill>
                      <a:srgbClr val="FF0000"/>
                    </a:solidFill>
                  </a:rPr>
                  <a:t>No external force → </a:t>
                </a:r>
                <a14:m>
                  <m:oMath xmlns:m="http://schemas.openxmlformats.org/officeDocument/2006/math">
                    <m:r>
                      <a:rPr lang="en-I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𝑭</m:t>
                    </m:r>
                    <m:d>
                      <m:dPr>
                        <m:ctrlPr>
                          <a:rPr lang="ar-AE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ar-AE" sz="20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000" b="1" i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ar-AE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5B06532-8CBF-1125-1778-D0671A6D8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5430256"/>
                <a:ext cx="3771900" cy="707886"/>
              </a:xfrm>
              <a:prstGeom prst="rect">
                <a:avLst/>
              </a:prstGeom>
              <a:blipFill>
                <a:blip r:embed="rId5"/>
                <a:stretch>
                  <a:fillRect l="-1286" t="-4202" b="-12605"/>
                </a:stretch>
              </a:blipFill>
              <a:ln w="19050">
                <a:solidFill>
                  <a:schemeClr val="tx1"/>
                </a:solidFill>
                <a:prstDash val="dash"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1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9CC63-BED9-A35A-CA6C-3FDDB2629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4829DA-5D90-23BF-8F15-82E9B8AB564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EE1AA7-0366-61B4-2D41-512761B0F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DF2DAD-72FC-06E0-5E1C-3B861FCE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8F15A9-0820-60A0-7373-4C2235A87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98C8D08-A466-FBF1-C565-34A67BD84CC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98C8D08-A466-FBF1-C565-34A67BD84C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9F6CE3B-056E-333E-0C90-FCB1BB917CC1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ASSUMPTIONS IN UNDAMPED FREE VIBRATION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7E14BB-7D00-B25A-4A8D-E68AACA128F3}"/>
              </a:ext>
            </a:extLst>
          </p:cNvPr>
          <p:cNvSpPr txBox="1"/>
          <p:nvPr/>
        </p:nvSpPr>
        <p:spPr>
          <a:xfrm>
            <a:off x="119380" y="530404"/>
            <a:ext cx="615188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400" b="1" dirty="0"/>
              <a:t>System Assumptions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/>
              <a:t>To derive the governing equation, we assume: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Single Degree of Freedom (SDOF) motion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Spring is linear (Hooke’s Law valid)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No damping forces present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No external excitation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/>
              <a:t>Motion occurs along one axis only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04E75E-D5B9-23C1-7F75-74EB8F1ACD2C}"/>
                  </a:ext>
                </a:extLst>
              </p:cNvPr>
              <p:cNvSpPr txBox="1"/>
              <p:nvPr/>
            </p:nvSpPr>
            <p:spPr>
              <a:xfrm>
                <a:off x="6430010" y="530404"/>
                <a:ext cx="5528310" cy="2250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Restoring Force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Spring force is: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</m:oMath>
                  </m:oMathPara>
                </a14:m>
                <a:endParaRPr lang="ar-AE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Where </a:t>
                </a:r>
                <a14:m>
                  <m:oMath xmlns:m="http://schemas.openxmlformats.org/officeDocument/2006/math">
                    <m:r>
                      <a:rPr lang="en-IN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IN" sz="2400" dirty="0"/>
                  <a:t>is displacement from equilibrium.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04E75E-D5B9-23C1-7F75-74EB8F1AC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010" y="530404"/>
                <a:ext cx="5528310" cy="2250103"/>
              </a:xfrm>
              <a:prstGeom prst="rect">
                <a:avLst/>
              </a:prstGeom>
              <a:blipFill>
                <a:blip r:embed="rId4"/>
                <a:stretch>
                  <a:fillRect l="-1764" b="-542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882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510D5-80D5-CC1C-D97A-858C9499B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1359F01-7320-66A3-A62B-8EC94576DDA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5C1A30-713D-D346-7784-085B16D46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D57140-56BD-8952-3633-13D51BCD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32B361-A291-A506-C890-0604837AB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0CEB712-3568-2030-99BF-BD917114519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0CEB712-3568-2030-99BF-BD917114519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A00B8B0-B8CF-3C7A-93F4-E64B3356A615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EQUATION OF MOTION USING NEWTON’S SECOND LAW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3F8EB7-73E7-FB23-654F-E51828BDECE2}"/>
                  </a:ext>
                </a:extLst>
              </p:cNvPr>
              <p:cNvSpPr txBox="1"/>
              <p:nvPr/>
            </p:nvSpPr>
            <p:spPr>
              <a:xfrm>
                <a:off x="170180" y="760214"/>
                <a:ext cx="6151880" cy="21336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1: Apply Newton’s Second Law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Newton’s law: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grow m:val="on"/>
                          <m:subHide m:val="on"/>
                          <m:supHide m:val="on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nary>
                      <m:r>
                        <a:rPr lang="ar-AE" sz="2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3F8EB7-73E7-FB23-654F-E51828BDE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80" y="760214"/>
                <a:ext cx="6151880" cy="2133661"/>
              </a:xfrm>
              <a:prstGeom prst="rect">
                <a:avLst/>
              </a:prstGeom>
              <a:blipFill>
                <a:blip r:embed="rId4"/>
                <a:stretch>
                  <a:fillRect l="-10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5918EC-5C8B-D690-37A5-99F45DFF7E80}"/>
                  </a:ext>
                </a:extLst>
              </p:cNvPr>
              <p:cNvSpPr txBox="1"/>
              <p:nvPr/>
            </p:nvSpPr>
            <p:spPr>
              <a:xfrm>
                <a:off x="170180" y="2893875"/>
                <a:ext cx="6151880" cy="3518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000" b="1" dirty="0"/>
                  <a:t>Step 2: Forces Acting on Mass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Only one force acts along motion: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000" dirty="0"/>
                  <a:t>Spring restoring force: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ar-AE" sz="2000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𝑘𝑥</m:t>
                      </m:r>
                    </m:oMath>
                  </m:oMathPara>
                </a14:m>
                <a:endParaRPr lang="ar-AE" sz="20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000" dirty="0"/>
                  <a:t>So: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grow m:val="on"/>
                          <m:subHide m:val="on"/>
                          <m:supHide m:val="on"/>
                          <m:ctrlPr>
                            <a:rPr lang="ar-AE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ar-AE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nary>
                      <m:r>
                        <a:rPr lang="ar-AE" sz="2000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ar-AE" sz="2000" i="1">
                          <a:latin typeface="Cambria Math" panose="02040503050406030204" pitchFamily="18" charset="0"/>
                        </a:rPr>
                        <m:t>𝑘𝑥</m:t>
                      </m:r>
                    </m:oMath>
                  </m:oMathPara>
                </a14:m>
                <a:endParaRPr lang="ar-AE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5918EC-5C8B-D690-37A5-99F45DFF7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80" y="2893875"/>
                <a:ext cx="6151880" cy="3518656"/>
              </a:xfrm>
              <a:prstGeom prst="rect">
                <a:avLst/>
              </a:prstGeom>
              <a:blipFill>
                <a:blip r:embed="rId5"/>
                <a:stretch>
                  <a:fillRect l="-10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434" name="Picture 2" descr="Lecture 2 | Natural frequency of vibration | Spring mass system - Part 1">
            <a:extLst>
              <a:ext uri="{FF2B5EF4-FFF2-40B4-BE49-F238E27FC236}">
                <a16:creationId xmlns:a16="http://schemas.microsoft.com/office/drawing/2014/main" id="{21F6313D-130E-D425-2B6D-7AC7BAA1D9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0" t="16425" r="4199" b="3611"/>
          <a:stretch>
            <a:fillRect/>
          </a:stretch>
        </p:blipFill>
        <p:spPr bwMode="auto">
          <a:xfrm>
            <a:off x="4478010" y="1658620"/>
            <a:ext cx="7350779" cy="35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66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5B92E-8AA7-C081-978D-E0FA319F2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C5D6E7-57A1-65FD-96F5-E6665767FA5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1021C0-ED6B-EF68-4347-C983A9A4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4BBF89-9273-16AA-4891-906A09583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79CD52-D128-705E-542B-5056390D0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F528A9D-5629-AC42-2983-3BF662137F6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F528A9D-5629-AC42-2983-3BF662137F6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9270158-EE87-E5F8-7432-2B60EFDA9021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839E55-0288-7A4F-8170-CB7A1C392347}"/>
                  </a:ext>
                </a:extLst>
              </p:cNvPr>
              <p:cNvSpPr txBox="1"/>
              <p:nvPr/>
            </p:nvSpPr>
            <p:spPr>
              <a:xfrm>
                <a:off x="160020" y="760214"/>
                <a:ext cx="8150860" cy="5710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3: Substitute into Newton’s Law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N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IN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acc>
                        <m:accPr>
                          <m:chr m:val="̈"/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ar-AE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4: Rearrange into Standard Form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Bring all terms to one side: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acc>
                        <m:accPr>
                          <m:chr m:val="̈"/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ar-AE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Final Governing Equation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acc>
                        <m:accPr>
                          <m:chr m:val="̈"/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IN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IN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IN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IN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IN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IN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𝒅𝒕</m:t>
                              </m:r>
                            </m:e>
                            <m:sup>
                              <m:r>
                                <a:rPr lang="en-IN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IN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IN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4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ar-AE" sz="2400" b="1" dirty="0">
                  <a:solidFill>
                    <a:srgbClr val="7030A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This is the differential equation of undamped free vibration.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B839E55-0288-7A4F-8170-CB7A1C392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" y="760214"/>
                <a:ext cx="8150860" cy="5710602"/>
              </a:xfrm>
              <a:prstGeom prst="rect">
                <a:avLst/>
              </a:prstGeom>
              <a:blipFill>
                <a:blip r:embed="rId4"/>
                <a:stretch>
                  <a:fillRect l="-112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Lecture 2 | Natural frequency of vibration | Spring mass system - Part 1">
            <a:extLst>
              <a:ext uri="{FF2B5EF4-FFF2-40B4-BE49-F238E27FC236}">
                <a16:creationId xmlns:a16="http://schemas.microsoft.com/office/drawing/2014/main" id="{2786572C-24AD-9E48-5BC6-8EA196D21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0" t="16425" r="4199" b="3611"/>
          <a:stretch>
            <a:fillRect/>
          </a:stretch>
        </p:blipFill>
        <p:spPr bwMode="auto">
          <a:xfrm>
            <a:off x="5537806" y="1921058"/>
            <a:ext cx="6261110" cy="301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661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882DF-3B67-32E5-4411-3A1AFBFBC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3BFB5E-CF3C-65D5-C11F-2522B55D404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85B67A-0DD9-A6AB-097A-E095FFDA1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2293BA-02B3-97BB-3A8D-CA3F74AD3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791C3-DCDE-036C-614E-D6EB3FDEC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A698D3F-4E16-1A3A-6A3C-F674160D2CD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A698D3F-4E16-1A3A-6A3C-F674160D2C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174C1D0-270E-21DC-02C1-04716D23700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CONVERTING INTO STANDARD DIFFERENTIAL EQUATION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525C0F-367D-0884-5870-07EC20CFB3A2}"/>
                  </a:ext>
                </a:extLst>
              </p:cNvPr>
              <p:cNvSpPr txBox="1"/>
              <p:nvPr/>
            </p:nvSpPr>
            <p:spPr>
              <a:xfrm>
                <a:off x="139700" y="530404"/>
                <a:ext cx="7571740" cy="5495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1: Divide Entire Equation by </a:t>
                </a:r>
                <a14:m>
                  <m:oMath xmlns:m="http://schemas.openxmlformats.org/officeDocument/2006/math">
                    <m:r>
                      <a:rPr lang="en-I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en-IN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ar-AE" sz="240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r>
                        <a:rPr lang="ar-A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i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ar-AE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2: Define Natural Frequency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ar-AE" sz="24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ar-AE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ar-AE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ar-AE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ar-AE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So: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ar-AE" sz="2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525C0F-367D-0884-5870-07EC20CFB3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30404"/>
                <a:ext cx="7571740" cy="5495030"/>
              </a:xfrm>
              <a:prstGeom prst="rect">
                <a:avLst/>
              </a:prstGeom>
              <a:blipFill>
                <a:blip r:embed="rId4"/>
                <a:stretch>
                  <a:fillRect l="-128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7B35B4-5211-253A-F033-B222471C3F7E}"/>
                  </a:ext>
                </a:extLst>
              </p:cNvPr>
              <p:cNvSpPr txBox="1"/>
              <p:nvPr/>
            </p:nvSpPr>
            <p:spPr>
              <a:xfrm>
                <a:off x="6040120" y="629920"/>
                <a:ext cx="6151880" cy="22510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N" sz="2400" b="1" dirty="0"/>
                  <a:t>Step 3: Substitute into Equation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ar-AE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ar-AE" sz="24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ar-AE" sz="2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ar-AE" sz="2400" b="1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N" sz="2400" dirty="0"/>
                  <a:t>This is a standard second-order homogeneous differential equation.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7B35B4-5211-253A-F033-B222471C3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120" y="629920"/>
                <a:ext cx="6151880" cy="2251065"/>
              </a:xfrm>
              <a:prstGeom prst="rect">
                <a:avLst/>
              </a:prstGeom>
              <a:blipFill>
                <a:blip r:embed="rId5"/>
                <a:stretch>
                  <a:fillRect l="-1586" b="-567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 descr="The National Center for Voice and Speech - Tutorials">
            <a:extLst>
              <a:ext uri="{FF2B5EF4-FFF2-40B4-BE49-F238E27FC236}">
                <a16:creationId xmlns:a16="http://schemas.microsoft.com/office/drawing/2014/main" id="{70B748A3-76EF-4603-D6E9-FDC00C3C3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910" y="4751705"/>
            <a:ext cx="3695700" cy="147637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F772702-6A50-6703-C8CB-D6D714F993CC}"/>
                  </a:ext>
                </a:extLst>
              </p:cNvPr>
              <p:cNvSpPr txBox="1"/>
              <p:nvPr/>
            </p:nvSpPr>
            <p:spPr>
              <a:xfrm>
                <a:off x="8201660" y="2880985"/>
                <a:ext cx="1092200" cy="7543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I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sSub>
                            <m:sSubPr>
                              <m:ctrlPr>
                                <a:rPr lang="en-I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𝝎</m:t>
                              </m:r>
                            </m:e>
                            <m:sub>
                              <m:r>
                                <a:rPr lang="en-IN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F772702-6A50-6703-C8CB-D6D714F99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660" y="2880985"/>
                <a:ext cx="1092200" cy="7543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BA20B8A-63E5-4B8E-8A16-BABFB7A5F748}"/>
                  </a:ext>
                </a:extLst>
              </p:cNvPr>
              <p:cNvSpPr txBox="1"/>
              <p:nvPr/>
            </p:nvSpPr>
            <p:spPr>
              <a:xfrm>
                <a:off x="8328991" y="3759549"/>
                <a:ext cx="837537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IN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IN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</m:oMath>
                  </m:oMathPara>
                </a14:m>
                <a:endParaRPr lang="en-IN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BA20B8A-63E5-4B8E-8A16-BABFB7A5F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991" y="3759549"/>
                <a:ext cx="837537" cy="6914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5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DB904-9BE3-C4B0-25D2-090A5E95A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5ADD2B3-8613-ECAB-C09F-3314F1AD883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DF8F36-D41E-AB38-3111-4B96FA4DE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27-02-2026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44509B-4494-2642-FCAF-70DE5BDD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955903-974D-C084-D3DB-B3753313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B6B067C-7F44-D533-5934-82E61FDF4C3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B6B067C-7F44-D533-5934-82E61FDF4C3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F04F3D5-2BD7-C173-0FB9-365191A04005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28593E-A38A-FCD4-42D2-CA1853DE70C5}"/>
                  </a:ext>
                </a:extLst>
              </p:cNvPr>
              <p:cNvSpPr txBox="1"/>
              <p:nvPr/>
            </p:nvSpPr>
            <p:spPr>
              <a:xfrm>
                <a:off x="838200" y="1475301"/>
                <a:ext cx="1648460" cy="11835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</m:e>
                        <m:sub>
                          <m: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ar-AE" sz="24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sz="2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num>
                            <m:den>
                              <m:r>
                                <a:rPr lang="ar-AE" sz="24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28593E-A38A-FCD4-42D2-CA1853DE7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475301"/>
                <a:ext cx="1648460" cy="1183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9A09D7B-AE24-105E-2E18-129876629E8B}"/>
              </a:ext>
            </a:extLst>
          </p:cNvPr>
          <p:cNvSpPr txBox="1"/>
          <p:nvPr/>
        </p:nvSpPr>
        <p:spPr>
          <a:xfrm>
            <a:off x="604520" y="821778"/>
            <a:ext cx="343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i="1" dirty="0"/>
              <a:t>Angular Frequency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1D2676-44A0-7DD5-B7A1-9F61F4B28FF7}"/>
                  </a:ext>
                </a:extLst>
              </p:cNvPr>
              <p:cNvSpPr txBox="1"/>
              <p:nvPr/>
            </p:nvSpPr>
            <p:spPr>
              <a:xfrm>
                <a:off x="2951480" y="1758839"/>
                <a:ext cx="2377440" cy="616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𝒖𝒏𝒊𝒕𝒔</m:t>
                      </m:r>
                      <m:r>
                        <a:rPr lang="en-IN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IN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𝒓𝒂𝒅</m:t>
                          </m:r>
                        </m:num>
                        <m:den>
                          <m:r>
                            <a:rPr lang="en-IN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en-IN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1D2676-44A0-7DD5-B7A1-9F61F4B28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1480" y="1758839"/>
                <a:ext cx="2377440" cy="6164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The National Center for Voice and Speech - Tutorials">
            <a:extLst>
              <a:ext uri="{FF2B5EF4-FFF2-40B4-BE49-F238E27FC236}">
                <a16:creationId xmlns:a16="http://schemas.microsoft.com/office/drawing/2014/main" id="{9A973C94-4307-B70B-2640-215210B68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3429000"/>
            <a:ext cx="3695700" cy="147637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DE44C1-1159-99FC-799A-7C86783EFAEA}"/>
                  </a:ext>
                </a:extLst>
              </p:cNvPr>
              <p:cNvSpPr txBox="1"/>
              <p:nvPr/>
            </p:nvSpPr>
            <p:spPr>
              <a:xfrm>
                <a:off x="4038600" y="3982521"/>
                <a:ext cx="23774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𝒖𝒏𝒊𝒕𝒔</m:t>
                      </m:r>
                      <m:r>
                        <a:rPr lang="en-IN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𝒉𝒆𝒓𝒕𝒛</m:t>
                      </m:r>
                    </m:oMath>
                  </m:oMathPara>
                </a14:m>
                <a:endParaRPr lang="en-IN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DE44C1-1159-99FC-799A-7C86783EF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982521"/>
                <a:ext cx="237744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4" descr="simple harmonic motion+GIF">
            <a:extLst>
              <a:ext uri="{FF2B5EF4-FFF2-40B4-BE49-F238E27FC236}">
                <a16:creationId xmlns:a16="http://schemas.microsoft.com/office/drawing/2014/main" id="{441AFEA2-4C80-95E4-C1DD-7F83D3E3A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60" y="1814610"/>
            <a:ext cx="5756649" cy="322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29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702</Words>
  <Application>Microsoft Office PowerPoint</Application>
  <PresentationFormat>Widescreen</PresentationFormat>
  <Paragraphs>148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319</cp:revision>
  <dcterms:created xsi:type="dcterms:W3CDTF">2026-01-30T06:04:57Z</dcterms:created>
  <dcterms:modified xsi:type="dcterms:W3CDTF">2026-02-27T10:57:21Z</dcterms:modified>
</cp:coreProperties>
</file>