
<file path=[Content_Types].xml><?xml version="1.0" encoding="utf-8"?>
<Types xmlns="http://schemas.openxmlformats.org/package/2006/content-types">
  <Default Extension="gif" ContentType="image/gi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98" r:id="rId3"/>
    <p:sldId id="299" r:id="rId4"/>
    <p:sldId id="300" r:id="rId5"/>
    <p:sldId id="301" r:id="rId6"/>
    <p:sldId id="31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1" autoAdjust="0"/>
    <p:restoredTop sz="94660"/>
  </p:normalViewPr>
  <p:slideViewPr>
    <p:cSldViewPr snapToGrid="0">
      <p:cViewPr varScale="1">
        <p:scale>
          <a:sx n="75" d="100"/>
          <a:sy n="75" d="100"/>
        </p:scale>
        <p:origin x="9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4813F-BB63-4663-B7CC-A27D91C42F89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52C0E-06A5-430F-8F9F-915F938184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9574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F4D37-EAF4-68C3-05B0-BF2831EA3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D82B2-EBCE-D203-64A8-18AEC5BA1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96A36-5C84-3B2D-55C7-BAB44D8DB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8EC71-9669-B472-CAAF-4B3C409AB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82B43-00E8-718A-682F-F1B3C0B8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375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18BE2-7DBC-7B59-236B-F56482E3B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8E6CC-C9F4-16D0-7130-8177EE340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A8651-43EE-95C7-E3A2-1AE3A5C1F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402F8-A241-F3AE-CCD0-8D81CF9DA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CB995-BE64-1590-47C1-9870194E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8300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1E2427-508B-DFB8-7222-A4A72C741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C5AAA7-9ACF-220F-80CC-9BA6EC78A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AA21-8EF8-14B6-5C98-9721A6DCF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5A991-7DEF-EA88-33E7-2CAB360B7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18111-CE91-D736-4251-C8C3D5D53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4671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757BD-A3A2-85A0-5292-EAB86F622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BFE26-58EB-6A10-FF2E-7095C05E4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4339B-8DC3-7609-60F4-AF9428D26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FA6AA-445C-E465-B2A0-2BD5D027C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D6C74-1821-2030-E11D-4086DD14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735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2E11-5F51-6AC9-1EA2-BA503FAD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2FF07-8A4C-BAB9-6219-CBC1E859D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7B65C-AEEF-A117-B79A-6A92105B3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F441B-0366-A2D9-B5D9-D8CE77E2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245FE-5793-3DFC-346B-B074387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4090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FBBC7-F993-88E4-21FF-287A6365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8616E-38FD-6B5A-36F7-EA5261E59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BDDF4-EBF0-F0DA-B349-0FA867406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A8524-F113-89CB-31C9-0576F7952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B9916-2B32-6285-735E-8959FF84A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0CDBF-4A80-1FE2-CBF1-D9378163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356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78D3-9D28-0C85-7F9D-51B4325BD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1137C-A019-6766-7711-B1B4B6989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6EB3ED-D083-F141-7FA8-865688F18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19FA79-7D59-C147-731A-A4B5563FA4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61F4F2-0D63-11EF-907A-6C2557840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25C71-D5D2-C2BD-397A-3E365B0E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AD7DB1-F0D2-2F88-C050-04822238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316D8-DFDC-B5F5-41D9-B4A79730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99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CA1C-D0A1-18C1-E64D-98D12BF0A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9F7B8-0EF9-D82B-CB95-DE43E82D6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474AF-0082-4467-3223-EB67DB9C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75B594-74A8-18B1-3D39-2BFC030E8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800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5FED1-426A-8636-557E-1DF8D351D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78C82D-A4A5-5C79-49E6-D4C8C1017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A1DD2-EF3F-D81E-97BA-7DCE7667B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609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E714E-7522-5B85-2535-49557DE45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35DC8-63BD-0BDF-4F0F-C929628E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AB00A-39C0-2386-6D3D-9F8252F71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907034-4CCB-B54B-DAE7-CEBE8158F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81968-F334-7EBA-0BA4-D7777480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95BC6-A151-3EF5-D2BC-DA6AD8FE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57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313C5-9D5E-94D4-9C0E-C6F7E53CA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379750-836D-757D-7098-94802CE342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C34E8-B83F-041C-51E8-C54C0D2DC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4E49E-89FD-C92A-C7F0-7B27FCEF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9CA57-3B80-A64A-1340-AD3E79E4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C59DB-6565-FCCA-E366-DF5B60029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3570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AEB5E2-B900-95DF-C332-74688B797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66389-5126-1E1A-29F0-C6A8B6BCE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FD778-45A3-A2DB-6DED-BC584009C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50781-F85A-6752-66AA-4DE882EE9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942F3-53AF-BC20-F90C-CE20E25661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422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ilver metal newtons cradle">
            <a:extLst>
              <a:ext uri="{FF2B5EF4-FFF2-40B4-BE49-F238E27FC236}">
                <a16:creationId xmlns:a16="http://schemas.microsoft.com/office/drawing/2014/main" id="{1A8F9E4A-E788-856C-D1C5-485706F509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91" y="0"/>
            <a:ext cx="950313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06E9CA-6F99-E118-B591-2B2944EE8E97}"/>
              </a:ext>
            </a:extLst>
          </p:cNvPr>
          <p:cNvSpPr txBox="1"/>
          <p:nvPr/>
        </p:nvSpPr>
        <p:spPr>
          <a:xfrm>
            <a:off x="1778000" y="548640"/>
            <a:ext cx="8453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b="1" dirty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NOISE VIBRATION AND HARSHNESS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E122B7-327F-5CB1-A414-7E9DF5D0E662}"/>
              </a:ext>
            </a:extLst>
          </p:cNvPr>
          <p:cNvSpPr txBox="1"/>
          <p:nvPr/>
        </p:nvSpPr>
        <p:spPr>
          <a:xfrm>
            <a:off x="2687320" y="1494710"/>
            <a:ext cx="6817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spc="600" dirty="0"/>
              <a:t>LECTURE 5 MODULE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0DBAC-E868-B9D4-F599-E47DC2511A66}"/>
              </a:ext>
            </a:extLst>
          </p:cNvPr>
          <p:cNvSpPr txBox="1"/>
          <p:nvPr/>
        </p:nvSpPr>
        <p:spPr>
          <a:xfrm>
            <a:off x="8686800" y="5226784"/>
            <a:ext cx="350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/>
              <a:t>Prepared By:</a:t>
            </a:r>
          </a:p>
          <a:p>
            <a:r>
              <a:rPr lang="en-IN" sz="2000" dirty="0"/>
              <a:t>Dinesh Kumar</a:t>
            </a:r>
          </a:p>
          <a:p>
            <a:r>
              <a:rPr lang="en-IN" sz="2000" dirty="0"/>
              <a:t>Assistant Professor</a:t>
            </a:r>
          </a:p>
          <a:p>
            <a:r>
              <a:rPr lang="en-IN" sz="2000" dirty="0"/>
              <a:t>School of Continuing Education</a:t>
            </a:r>
          </a:p>
          <a:p>
            <a:r>
              <a:rPr lang="en-IN" sz="2000" dirty="0"/>
              <a:t>DYPIU</a:t>
            </a:r>
          </a:p>
        </p:txBody>
      </p:sp>
    </p:spTree>
    <p:extLst>
      <p:ext uri="{BB962C8B-B14F-4D97-AF65-F5344CB8AC3E}">
        <p14:creationId xmlns:p14="http://schemas.microsoft.com/office/powerpoint/2010/main" val="1238178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724F2-9959-E6FD-AECB-C5EE9CBCB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0502E49-C618-9A7E-6916-AF4D1471ACFE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EA8425-8955-81DF-78C7-9DCAD4537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60C136-F29D-0A40-2E24-8371FA109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C7C23F-2C88-9EEA-4435-07584AE94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9DD5DBA-3218-C751-ADDD-82DEB35EF64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9DD5DBA-3218-C751-ADDD-82DEB35EF64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7D60738-8D38-0816-13EB-F1439B69A6DA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8C0998F-C3DB-CB7B-9804-87465F2B5B37}"/>
                  </a:ext>
                </a:extLst>
              </p:cNvPr>
              <p:cNvSpPr txBox="1"/>
              <p:nvPr/>
            </p:nvSpPr>
            <p:spPr>
              <a:xfrm>
                <a:off x="68580" y="679438"/>
                <a:ext cx="12052300" cy="50186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400" b="1" dirty="0"/>
                  <a:t>Simple Harmonic Motion (SHM) Response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dirty="0"/>
                  <a:t>Since restoring force is proportional to displacement and opposite in direction, the motion is </a:t>
                </a:r>
                <a:r>
                  <a:rPr lang="en-IN" sz="2400" b="1" dirty="0">
                    <a:solidFill>
                      <a:srgbClr val="FF0000"/>
                    </a:solidFill>
                  </a:rPr>
                  <a:t>simple harmonic.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dirty="0"/>
                  <a:t>General solution: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ar-AE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IN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𝐬𝐢𝐧</m:t>
                      </m:r>
                      <m:r>
                        <a:rPr lang="en-IN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ar-AE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ar-AE" sz="24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𝝓</m:t>
                          </m:r>
                        </m:e>
                      </m:d>
                    </m:oMath>
                  </m:oMathPara>
                </a14:m>
                <a:endParaRPr lang="ar-AE" sz="2400" b="1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dirty="0"/>
                  <a:t>Where: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N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IN" sz="2400" dirty="0"/>
                  <a:t>= amplitude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N" sz="2400" i="1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IN" sz="2400" dirty="0"/>
                  <a:t>= phase angle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ar-AE" sz="2400" dirty="0"/>
                  <a:t>= </a:t>
                </a:r>
                <a:r>
                  <a:rPr lang="en-IN" sz="2400" dirty="0"/>
                  <a:t>natural frequency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8C0998F-C3DB-CB7B-9804-87465F2B5B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" y="679438"/>
                <a:ext cx="12052300" cy="5018682"/>
              </a:xfrm>
              <a:prstGeom prst="rect">
                <a:avLst/>
              </a:prstGeom>
              <a:blipFill>
                <a:blip r:embed="rId4"/>
                <a:stretch>
                  <a:fillRect l="-759" b="-182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051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9B273-B437-A86F-FC6B-12BA63725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6C6ED32-3CEE-ED18-C458-164C76E09E90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1F2B25-64E9-4FD0-EF72-34FE13407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6B5EC3-CDE6-D85D-1F1C-D8C97C29A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E74731-C069-C704-9D23-3937CBC19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3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CCAD9020-0466-E983-C9F9-12FDBB08B71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CCAD9020-0466-E983-C9F9-12FDBB08B71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920C194-A1EC-2417-4931-C2E425DC3BE4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D66D9F-0D36-B252-C1AA-1F668056B533}"/>
                  </a:ext>
                </a:extLst>
              </p:cNvPr>
              <p:cNvSpPr txBox="1"/>
              <p:nvPr/>
            </p:nvSpPr>
            <p:spPr>
              <a:xfrm>
                <a:off x="152400" y="760214"/>
                <a:ext cx="6096000" cy="5511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000" b="1" dirty="0"/>
                  <a:t>Definition of Velocity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Velocity is the </a:t>
                </a:r>
                <a:r>
                  <a:rPr lang="en-IN" sz="2000" b="1" dirty="0"/>
                  <a:t>first derivative of displacement</a:t>
                </a:r>
                <a:r>
                  <a:rPr lang="en-IN" sz="2000" dirty="0"/>
                  <a:t> with respect to time: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𝑑𝑥</m:t>
                          </m:r>
                          <m:d>
                            <m:d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b="1" dirty="0"/>
                  <a:t>Step 1: Substitute </a:t>
                </a:r>
                <a14:m>
                  <m:oMath xmlns:m="http://schemas.openxmlformats.org/officeDocument/2006/math">
                    <m:r>
                      <a:rPr lang="en-IN" sz="2000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ar-AE" sz="2000" b="1" dirty="0"/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sz="2000" i="1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m:rPr>
                              <m:sty m:val="p"/>
                            </m:rPr>
                            <a:rPr lang="en-IN" sz="2000" i="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en-IN" sz="2000" i="0">
                              <a:latin typeface="Cambria Math" panose="02040503050406030204" pitchFamily="18" charset="0"/>
                            </a:rPr>
                            <m:t>⁡</m:t>
                          </m:r>
                          <m:d>
                            <m:d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b="1" dirty="0"/>
                  <a:t>Step 2: Take constant outside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Since </a:t>
                </a:r>
                <a14:m>
                  <m:oMath xmlns:m="http://schemas.openxmlformats.org/officeDocument/2006/math">
                    <m:r>
                      <a:rPr lang="en-IN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IN" sz="2000" dirty="0"/>
                  <a:t>is constant: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000" i="1">
                          <a:latin typeface="Cambria Math" panose="02040503050406030204" pitchFamily="18" charset="0"/>
                        </a:rPr>
                        <m:t>𝐴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IN" sz="2000" i="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en-IN" sz="2000" i="0">
                              <a:latin typeface="Cambria Math" panose="02040503050406030204" pitchFamily="18" charset="0"/>
                            </a:rPr>
                            <m:t>⁡</m:t>
                          </m:r>
                          <m:d>
                            <m:d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ar-AE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D66D9F-0D36-B252-C1AA-1F668056B5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760214"/>
                <a:ext cx="6096000" cy="5511317"/>
              </a:xfrm>
              <a:prstGeom prst="rect">
                <a:avLst/>
              </a:prstGeom>
              <a:blipFill>
                <a:blip r:embed="rId4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3BD7191-2A8E-BB4E-36E9-B86A345A0AA5}"/>
                  </a:ext>
                </a:extLst>
              </p:cNvPr>
              <p:cNvSpPr txBox="1"/>
              <p:nvPr/>
            </p:nvSpPr>
            <p:spPr>
              <a:xfrm>
                <a:off x="6040120" y="1352149"/>
                <a:ext cx="5999480" cy="41537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000" b="1" dirty="0"/>
                  <a:t>Step 3: Apply Chain Rule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Let: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IN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ar-AE" sz="2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ar-AE" sz="20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AE" sz="2000" i="1">
                          <a:latin typeface="Cambria Math" panose="02040503050406030204" pitchFamily="18" charset="0"/>
                        </a:rPr>
                        <m:t>𝜙</m:t>
                      </m:r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Then: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IN" sz="2000" i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IN" sz="2000" i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ar-AE" sz="2000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So: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IN" sz="2000" i="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en-IN" sz="2000" i="0">
                              <a:latin typeface="Cambria Math" panose="02040503050406030204" pitchFamily="18" charset="0"/>
                            </a:rPr>
                            <m:t>⁡</m:t>
                          </m:r>
                          <m:d>
                            <m:d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IN" sz="2000" i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IN" sz="2000" i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</m:oMath>
                  </m:oMathPara>
                </a14:m>
                <a:endParaRPr lang="ar-AE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3BD7191-2A8E-BB4E-36E9-B86A345A0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0120" y="1352149"/>
                <a:ext cx="5999480" cy="4153701"/>
              </a:xfrm>
              <a:prstGeom prst="rect">
                <a:avLst/>
              </a:prstGeom>
              <a:blipFill>
                <a:blip r:embed="rId5"/>
                <a:stretch>
                  <a:fillRect l="-111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763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F2CBE-A429-1F92-F929-7161A9826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442012D-6211-4EB5-5E8A-95D221346846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03791C-4A3F-87D2-6BA0-E6348E5A8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FB2529-B83C-9B03-7B3B-923F00320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ECC95-8A60-565E-2271-7424FC90A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4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AEAC86B-3CA4-AACA-75BB-129EFEAA94B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AEAC86B-3CA4-AACA-75BB-129EFEAA94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42F03CC-87F1-7387-41AE-0A6B9945A92E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B00CF5-A1B8-8701-39AF-32DFCF4E028D}"/>
                  </a:ext>
                </a:extLst>
              </p:cNvPr>
              <p:cNvSpPr txBox="1"/>
              <p:nvPr/>
            </p:nvSpPr>
            <p:spPr>
              <a:xfrm>
                <a:off x="78740" y="675938"/>
                <a:ext cx="6151880" cy="28155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000" b="1" dirty="0"/>
                  <a:t>Step 4: Differentiate inside term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(because </a:t>
                </a:r>
                <a14:m>
                  <m:oMath xmlns:m="http://schemas.openxmlformats.org/officeDocument/2006/math">
                    <m:r>
                      <a:rPr lang="en-IN" sz="2000" i="1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IN" sz="2000" dirty="0"/>
                  <a:t>is constant)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b="1" dirty="0"/>
                  <a:t>Step 5: Substitute back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000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IN" sz="2000" i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IN" sz="2000" i="0">
                              <a:latin typeface="Cambria Math" panose="02040503050406030204" pitchFamily="18" charset="0"/>
                            </a:rPr>
                            <m:t>⁡</m:t>
                          </m:r>
                          <m:d>
                            <m:d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⋅</m:t>
                          </m:r>
                          <m:sSub>
                            <m:sSub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ar-AE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B00CF5-A1B8-8701-39AF-32DFCF4E02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0" y="675938"/>
                <a:ext cx="6151880" cy="2815514"/>
              </a:xfrm>
              <a:prstGeom prst="rect">
                <a:avLst/>
              </a:prstGeom>
              <a:blipFill>
                <a:blip r:embed="rId4"/>
                <a:stretch>
                  <a:fillRect l="-109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02C40B30-91BE-B540-492E-2468C031FC46}"/>
              </a:ext>
            </a:extLst>
          </p:cNvPr>
          <p:cNvSpPr txBox="1"/>
          <p:nvPr/>
        </p:nvSpPr>
        <p:spPr>
          <a:xfrm>
            <a:off x="5987395" y="1280593"/>
            <a:ext cx="588264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000" b="1" dirty="0"/>
              <a:t>Important Note</a:t>
            </a:r>
          </a:p>
          <a:p>
            <a:pPr>
              <a:buNone/>
            </a:pPr>
            <a:r>
              <a:rPr lang="en-US" sz="2000" dirty="0"/>
              <a:t>Velocity leads displacement by </a:t>
            </a:r>
            <a:r>
              <a:rPr lang="en-US" sz="2000" b="1" dirty="0">
                <a:solidFill>
                  <a:srgbClr val="FF0000"/>
                </a:solidFill>
              </a:rPr>
              <a:t>90° phase difference</a:t>
            </a:r>
            <a:r>
              <a:rPr lang="en-US" sz="2000" dirty="0">
                <a:solidFill>
                  <a:srgbClr val="FF0000"/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49C16EE-1F23-69D1-961F-2A400DDC756E}"/>
                  </a:ext>
                </a:extLst>
              </p:cNvPr>
              <p:cNvSpPr txBox="1"/>
              <p:nvPr/>
            </p:nvSpPr>
            <p:spPr>
              <a:xfrm>
                <a:off x="5987395" y="2882441"/>
                <a:ext cx="6151880" cy="32996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000" b="1" dirty="0"/>
                  <a:t>Derivation of Acceleration </a:t>
                </a:r>
                <a14:m>
                  <m:oMath xmlns:m="http://schemas.openxmlformats.org/officeDocument/2006/math">
                    <m:r>
                      <a:rPr lang="en-IN" sz="2000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ar-AE" sz="2000" b="1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Acceleration is the </a:t>
                </a:r>
                <a:r>
                  <a:rPr lang="en-IN" sz="2000" b="1" dirty="0"/>
                  <a:t>second derivative of displacement</a:t>
                </a:r>
                <a:r>
                  <a:rPr lang="en-IN" sz="2000" dirty="0"/>
                  <a:t>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̈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OR acceleration is the derivative of velocity: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𝑑𝑣</m:t>
                          </m:r>
                          <m:d>
                            <m:d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ar-AE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49C16EE-1F23-69D1-961F-2A400DDC7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7395" y="2882441"/>
                <a:ext cx="6151880" cy="3299621"/>
              </a:xfrm>
              <a:prstGeom prst="rect">
                <a:avLst/>
              </a:prstGeom>
              <a:blipFill>
                <a:blip r:embed="rId5"/>
                <a:stretch>
                  <a:fillRect l="-99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452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C9ED3-31E3-E68F-2318-8146A27D7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2BCC288-CCCB-3989-AE60-806A5BADEEDD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1AA677-B731-9E64-A9D2-5A3FF80A5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65FB5D-D305-1309-0068-A600F43BA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484D34-27AB-6EAC-5994-9D3921AA8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5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B0DBB30-F6EE-736D-8C56-6BB7CFDB2D9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B0DBB30-F6EE-736D-8C56-6BB7CFDB2D9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14FC625-7FB7-36BF-9339-C2E4860B6E77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81053F-9300-5FA5-1E49-7EB0DFEF5828}"/>
                  </a:ext>
                </a:extLst>
              </p:cNvPr>
              <p:cNvSpPr txBox="1"/>
              <p:nvPr/>
            </p:nvSpPr>
            <p:spPr>
              <a:xfrm>
                <a:off x="76198" y="679438"/>
                <a:ext cx="6151880" cy="41537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000" b="1" dirty="0"/>
                  <a:t>Step 1: Start from velocity equation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ar-AE" sz="20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m:rPr>
                          <m:sty m:val="p"/>
                        </m:rPr>
                        <a:rPr lang="en-IN" sz="2000" i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IN" sz="2000" i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Now differentiate: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m:rPr>
                              <m:sty m:val="p"/>
                            </m:rPr>
                            <a:rPr lang="en-IN" sz="2000" i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IN" sz="2000" i="0">
                              <a:latin typeface="Cambria Math" panose="02040503050406030204" pitchFamily="18" charset="0"/>
                            </a:rPr>
                            <m:t>⁡</m:t>
                          </m:r>
                          <m:d>
                            <m:d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b="1" dirty="0"/>
                  <a:t>Step 2: Take constants outside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ar-AE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IN" sz="2000" dirty="0"/>
                  <a:t>is constant: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ar-AE" sz="2000" i="1">
                          <a:latin typeface="Cambria Math" panose="02040503050406030204" pitchFamily="18" charset="0"/>
                        </a:rPr>
                        <m:t>𝐴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IN" sz="2000" i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IN" sz="2000" i="0">
                              <a:latin typeface="Cambria Math" panose="02040503050406030204" pitchFamily="18" charset="0"/>
                            </a:rPr>
                            <m:t>⁡</m:t>
                          </m:r>
                          <m:d>
                            <m:d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ar-AE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81053F-9300-5FA5-1E49-7EB0DFEF58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8" y="679438"/>
                <a:ext cx="6151880" cy="4153701"/>
              </a:xfrm>
              <a:prstGeom prst="rect">
                <a:avLst/>
              </a:prstGeom>
              <a:blipFill>
                <a:blip r:embed="rId4"/>
                <a:stretch>
                  <a:fillRect l="-99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9B2F285-D05F-B65B-A4C4-46F06EA0DD46}"/>
                  </a:ext>
                </a:extLst>
              </p:cNvPr>
              <p:cNvSpPr txBox="1"/>
              <p:nvPr/>
            </p:nvSpPr>
            <p:spPr>
              <a:xfrm>
                <a:off x="5963922" y="2023135"/>
                <a:ext cx="6151880" cy="41537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000" b="1" dirty="0"/>
                  <a:t>Step 3: Apply Chain Rule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We know: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IN" sz="2000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IN" sz="2000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ar-AE" sz="2000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Let: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IN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ar-AE" sz="2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ar-AE" sz="20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AE" sz="2000" i="1">
                          <a:latin typeface="Cambria Math" panose="02040503050406030204" pitchFamily="18" charset="0"/>
                        </a:rPr>
                        <m:t>𝜙</m:t>
                      </m:r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So: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IN" sz="2000" i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IN" sz="2000" i="0">
                              <a:latin typeface="Cambria Math" panose="02040503050406030204" pitchFamily="18" charset="0"/>
                            </a:rPr>
                            <m:t>⁡</m:t>
                          </m:r>
                          <m:d>
                            <m:d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n-IN" sz="2000" i="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en-IN" sz="2000" i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</m:oMath>
                  </m:oMathPara>
                </a14:m>
                <a:endParaRPr lang="ar-AE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9B2F285-D05F-B65B-A4C4-46F06EA0DD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3922" y="2023135"/>
                <a:ext cx="6151880" cy="4153701"/>
              </a:xfrm>
              <a:prstGeom prst="rect">
                <a:avLst/>
              </a:prstGeom>
              <a:blipFill>
                <a:blip r:embed="rId5"/>
                <a:stretch>
                  <a:fillRect l="-99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054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875BF-9D24-EB04-8785-46B3A4AF6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AC156E-F948-E788-E6DE-8EC2297CEA86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DBFCF1-7C77-E7AD-D7E8-C0F22F6D9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943300-9BA6-ED4E-D64B-DF8836FB0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82AF30-192C-4A92-57CD-305ABAE4B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6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7A10291-B6F0-A176-5D83-CCBE893A163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7A10291-B6F0-A176-5D83-CCBE893A163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A8FF9C8-AD92-7F84-5511-DC238449BA8A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284303-27A5-5147-4825-5B80F18DF670}"/>
                  </a:ext>
                </a:extLst>
              </p:cNvPr>
              <p:cNvSpPr txBox="1"/>
              <p:nvPr/>
            </p:nvSpPr>
            <p:spPr>
              <a:xfrm>
                <a:off x="152400" y="660698"/>
                <a:ext cx="6151880" cy="43387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  <a:buNone/>
                </a:pPr>
                <a:r>
                  <a:rPr lang="en-IN" sz="2000" b="1" dirty="0"/>
                  <a:t>Step 4: Differentiate inside term</a:t>
                </a:r>
              </a:p>
              <a:p>
                <a:pPr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200000"/>
                  </a:lnSpc>
                  <a:buNone/>
                </a:pPr>
                <a:r>
                  <a:rPr lang="en-IN" sz="2000" b="1" dirty="0"/>
                  <a:t>Step 5: Substitute back</a:t>
                </a:r>
              </a:p>
              <a:p>
                <a:pPr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ar-AE" sz="2000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IN" sz="2000" i="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en-IN" sz="2000" i="0">
                              <a:latin typeface="Cambria Math" panose="02040503050406030204" pitchFamily="18" charset="0"/>
                            </a:rPr>
                            <m:t>⁡</m:t>
                          </m:r>
                          <m:d>
                            <m:d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⋅</m:t>
                          </m:r>
                          <m:sSub>
                            <m:sSub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200000"/>
                  </a:lnSpc>
                  <a:buNone/>
                </a:pPr>
                <a:r>
                  <a:rPr lang="en-IN" sz="2000" b="1" dirty="0"/>
                  <a:t>Step 6: Multiply terms</a:t>
                </a:r>
              </a:p>
              <a:p>
                <a:pPr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=−</m:t>
                      </m:r>
                      <m:sSubSup>
                        <m:sSubSup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ar-AE" sz="20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m:rPr>
                          <m:sty m:val="p"/>
                        </m:rPr>
                        <a:rPr lang="en-IN" sz="2000" i="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en-IN" sz="2000" i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</m:oMath>
                  </m:oMathPara>
                </a14:m>
                <a:endParaRPr lang="ar-AE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284303-27A5-5147-4825-5B80F18DF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660698"/>
                <a:ext cx="6151880" cy="4338752"/>
              </a:xfrm>
              <a:prstGeom prst="rect">
                <a:avLst/>
              </a:prstGeom>
              <a:blipFill>
                <a:blip r:embed="rId4"/>
                <a:stretch>
                  <a:fillRect l="-99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Simple harmonic motion graphs including energy – Physics Lens">
            <a:extLst>
              <a:ext uri="{FF2B5EF4-FFF2-40B4-BE49-F238E27FC236}">
                <a16:creationId xmlns:a16="http://schemas.microsoft.com/office/drawing/2014/main" id="{3267A454-82D9-6679-06E1-E492F90AD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480" y="708527"/>
            <a:ext cx="5078161" cy="576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64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393</Words>
  <Application>Microsoft Office PowerPoint</Application>
  <PresentationFormat>Widescreen</PresentationFormat>
  <Paragraphs>82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Dinesh Kumar</dc:creator>
  <cp:lastModifiedBy>Dinesh Kumar</cp:lastModifiedBy>
  <cp:revision>421</cp:revision>
  <dcterms:created xsi:type="dcterms:W3CDTF">2026-01-30T06:04:57Z</dcterms:created>
  <dcterms:modified xsi:type="dcterms:W3CDTF">2026-03-20T09:20:55Z</dcterms:modified>
</cp:coreProperties>
</file>