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02" r:id="rId3"/>
    <p:sldId id="317" r:id="rId4"/>
    <p:sldId id="320" r:id="rId5"/>
    <p:sldId id="318" r:id="rId6"/>
    <p:sldId id="319" r:id="rId7"/>
    <p:sldId id="303" r:id="rId8"/>
    <p:sldId id="304" r:id="rId9"/>
    <p:sldId id="305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5" r:id="rId18"/>
    <p:sldId id="316" r:id="rId19"/>
    <p:sldId id="31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01-04-2026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7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gif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gif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2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/>
              <a:t>LECTURE 6 </a:t>
            </a:r>
            <a:r>
              <a:rPr lang="en-IN" sz="2800" b="1" spc="600" dirty="0"/>
              <a:t>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68C59-6147-3657-AB39-7AD8D7DD7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B51FD1-7096-795D-4674-528C116E8DD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AC8E54-F078-C89D-A64A-EC49E8835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D75755-BA52-A091-D4C9-A04EBE795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00EF3E-95A9-455E-BA2B-3CC0A339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21E3DF0-73F3-47D0-707D-F12F9D4700F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21E3DF0-73F3-47D0-707D-F12F9D4700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1111B3E-F525-AD77-AB09-A80A8EBF42E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STANDARD FORM OF THE EOM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91F8AE-AD2D-2108-4A86-1E14B00590FD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1017298"/>
            <a:ext cx="12192000" cy="482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5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1053D-26F4-B1F7-1431-BF425C84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CE38C4-02F5-9FE7-4011-C0A5DF58118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676F7F-7F10-562C-F23B-464798D01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281830-16F9-A947-DA6A-3528292A8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405D5C-1463-D77C-5570-D516AAE9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C468B32-7B53-3D24-D39C-431FD086BC7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C468B32-7B53-3D24-D39C-431FD086BC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5711429-CCA1-AEA4-0983-45FF7A10D58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STANDARD FORM OF THE EOM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8EA53C-AD2B-258D-3C57-827CFA28D205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785167"/>
            <a:ext cx="12192000" cy="528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1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75B67-5220-2410-8EE9-3CE0E1BD7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F63C95F-B58C-DCC7-42CE-78648AA6EB3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7B5CAC-3330-1882-AE81-33BF9468D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91553D-EB07-DEFF-63B1-BA130EA7C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6A2683-DF8A-3814-62B9-C106E828A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49CE1E5-A2B2-1DFF-68D0-824D227F088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49CE1E5-A2B2-1DFF-68D0-824D227F08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0ACCF7B-FA17-4554-5B00-6CA5C81E8E60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CLASSIFICATION OF DAMPING LEVELS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FCDA68-97F3-DE7C-EE09-5A3E7513BFD5}"/>
                  </a:ext>
                </a:extLst>
              </p:cNvPr>
              <p:cNvSpPr txBox="1"/>
              <p:nvPr/>
            </p:nvSpPr>
            <p:spPr>
              <a:xfrm>
                <a:off x="0" y="629920"/>
                <a:ext cx="12192000" cy="5043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The term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1" u="none" strike="noStrike" dirty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0" i="1" u="none" strike="noStrike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𝜁</m:t>
                            </m:r>
                          </m:e>
                          <m:sup>
                            <m:r>
                              <a:rPr lang="en-US" sz="2000" b="0" i="1" u="none" strike="noStrike" dirty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US" sz="20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000" b="0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determines if the system oscillates, crawls, or returns to zero instantly.</a:t>
                </a:r>
                <a:endParaRPr lang="en-IN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FCDA68-97F3-DE7C-EE09-5A3E7513B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29920"/>
                <a:ext cx="12192000" cy="504305"/>
              </a:xfrm>
              <a:prstGeom prst="rect">
                <a:avLst/>
              </a:prstGeom>
              <a:blipFill>
                <a:blip r:embed="rId4"/>
                <a:stretch>
                  <a:fillRect l="-500" b="-1927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45EC77-620F-C658-1F22-A4933AC5ED5C}"/>
                  </a:ext>
                </a:extLst>
              </p:cNvPr>
              <p:cNvSpPr txBox="1"/>
              <p:nvPr/>
            </p:nvSpPr>
            <p:spPr>
              <a:xfrm>
                <a:off x="129540" y="1180307"/>
                <a:ext cx="5092700" cy="44646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just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Case I: </a:t>
                </a:r>
                <a14:m>
                  <m:oMath xmlns:m="http://schemas.openxmlformats.org/officeDocument/2006/math"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𝜻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&gt; 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→</m:t>
                    </m:r>
                    <m:r>
                      <a:rPr lang="en-IN" sz="2400" b="0" i="1" u="none" strike="noStrike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Overdamped </a:t>
                </a:r>
                <a:r>
                  <a:rPr lang="en-IN" sz="2400" b="1" i="0" u="none" strike="noStrike" dirty="0">
                    <a:solidFill>
                      <a:srgbClr val="FF0000"/>
                    </a:solidFill>
                    <a:effectLst/>
                  </a:rPr>
                  <a:t>(No oscillation)</a:t>
                </a:r>
                <a:endParaRPr lang="en-IN" sz="2400" b="1" dirty="0">
                  <a:solidFill>
                    <a:srgbClr val="FF0000"/>
                  </a:solidFill>
                  <a:effectLst/>
                </a:endParaRP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Case II: </a:t>
                </a:r>
                <a14:m>
                  <m:oMath xmlns:m="http://schemas.openxmlformats.org/officeDocument/2006/math"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𝜻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 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IN" sz="2400" b="0" i="1" u="none" strike="noStrike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Critically </a:t>
                </a:r>
                <a:r>
                  <a:rPr lang="en-IN" sz="2400" b="1" i="0" u="none" strike="noStrike" dirty="0">
                    <a:solidFill>
                      <a:srgbClr val="FF0000"/>
                    </a:solidFill>
                    <a:effectLst/>
                  </a:rPr>
                  <a:t>Damped (Fastest return)</a:t>
                </a:r>
                <a:endParaRPr lang="en-IN" sz="2400" b="1" dirty="0">
                  <a:solidFill>
                    <a:srgbClr val="FF0000"/>
                  </a:solidFill>
                  <a:effectLst/>
                </a:endParaRP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Case III: </a:t>
                </a:r>
                <a14:m>
                  <m:oMath xmlns:m="http://schemas.openxmlformats.org/officeDocument/2006/math"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𝜻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&lt; 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Underdamped </a:t>
                </a:r>
                <a:r>
                  <a:rPr lang="en-IN" sz="2400" b="1" i="0" u="none" strike="noStrike" dirty="0">
                    <a:solidFill>
                      <a:srgbClr val="FF0000"/>
                    </a:solidFill>
                    <a:effectLst/>
                  </a:rPr>
                  <a:t>(Oscillatory decay)</a:t>
                </a:r>
                <a:endParaRPr lang="en-IN" sz="2400" b="1" dirty="0">
                  <a:solidFill>
                    <a:srgbClr val="FF0000"/>
                  </a:solidFill>
                  <a:effectLst/>
                </a:endParaRP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Case IV: </a:t>
                </a:r>
                <a14:m>
                  <m:oMath xmlns:m="http://schemas.openxmlformats.org/officeDocument/2006/math"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𝜻</m:t>
                    </m:r>
                    <m:r>
                      <a:rPr lang="en-IN" sz="2400" b="1" i="1" u="none" strike="noStrike" dirty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 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r>
                      <a:rPr lang="en-IN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Undamped </a:t>
                </a:r>
                <a:r>
                  <a:rPr lang="en-IN" sz="2400" b="1" i="0" u="none" strike="noStrike" dirty="0">
                    <a:solidFill>
                      <a:srgbClr val="FF0000"/>
                    </a:solidFill>
                    <a:effectLst/>
                  </a:rPr>
                  <a:t>(Pure Sine Wave)</a:t>
                </a:r>
                <a:endParaRPr lang="en-IN" sz="2400" b="1" dirty="0">
                  <a:solidFill>
                    <a:srgbClr val="FF0000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645EC77-620F-C658-1F22-A4933AC5ED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" y="1180307"/>
                <a:ext cx="5092700" cy="4464684"/>
              </a:xfrm>
              <a:prstGeom prst="rect">
                <a:avLst/>
              </a:prstGeom>
              <a:blipFill>
                <a:blip r:embed="rId5"/>
                <a:stretch>
                  <a:fillRect l="-1555" r="-1794" b="-232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DC329A3E-75DE-BAEA-DFCF-3210BF51A2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30" t="4992" r="12414" b="6219"/>
          <a:stretch>
            <a:fillRect/>
          </a:stretch>
        </p:blipFill>
        <p:spPr>
          <a:xfrm>
            <a:off x="5547360" y="1384673"/>
            <a:ext cx="6126480" cy="40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9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DB075-3DA1-5550-9483-E8418D371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89C3C49-D31D-F912-655B-D92B9A16EB87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066A5B-50B3-DDCE-151C-C1E0AF7D3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7354F4-2CCF-83D1-4EEF-EBF95C2CB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C38022-B3A5-0852-51F4-623E193A4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85EC133-7E6A-847F-4FD7-43B449612DC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85EC133-7E6A-847F-4FD7-43B449612D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43C7A0-063B-7C0C-6A0B-AC91C40A23DB}"/>
                  </a:ext>
                </a:extLst>
              </p:cNvPr>
              <p:cNvSpPr txBox="1"/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CASE I - OVERDAMPED (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𝜻</m:t>
                    </m:r>
                    <m:r>
                      <a:rPr lang="en-IN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IN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)</a:t>
                </a:r>
                <a:endParaRPr lang="en-IN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B43C7A0-063B-7C0C-6A0B-AC91C40A2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blipFill>
                <a:blip r:embed="rId4"/>
                <a:stretch>
                  <a:fillRect l="-864" t="-7576" b="-257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233B3D5-277D-C9B5-792A-F41E2726B9F8}"/>
                  </a:ext>
                </a:extLst>
              </p:cNvPr>
              <p:cNvSpPr txBox="1"/>
              <p:nvPr/>
            </p:nvSpPr>
            <p:spPr>
              <a:xfrm>
                <a:off x="88900" y="760214"/>
                <a:ext cx="6616700" cy="36668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rtl="0">
                  <a:lnSpc>
                    <a:spcPct val="150000"/>
                  </a:lnSpc>
                  <a:spcAft>
                    <a:spcPts val="1200"/>
                  </a:spcAft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General Solution:</a:t>
                </a:r>
                <a:endParaRPr lang="en-US" sz="2400" b="0" dirty="0">
                  <a:effectLst/>
                </a:endParaRPr>
              </a:p>
              <a:p>
                <a:pPr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p>
                        <m:sSupPr>
                          <m:ctrlP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b="0" dirty="0">
                  <a:effectLst/>
                </a:endParaRPr>
              </a:p>
              <a:p>
                <a:pPr marL="342900" indent="-342900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Roots are real, distinct, and negative.</a:t>
                </a:r>
              </a:p>
              <a:p>
                <a:pPr marL="342900" indent="-342900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Motion is a slow "crawl" back to equilibrium.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Example:</a:t>
                </a:r>
                <a:r>
                  <a:rPr lang="en-US" sz="2400" b="0" i="0" u="none" strike="noStrike" dirty="0">
                    <a:solidFill>
                      <a:srgbClr val="000000"/>
                    </a:solidFill>
                    <a:effectLst/>
                  </a:rPr>
                  <a:t> A heavy door closer that prevents slamming.</a:t>
                </a:r>
                <a:endParaRPr lang="en-IN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233B3D5-277D-C9B5-792A-F41E2726B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00" y="760214"/>
                <a:ext cx="6616700" cy="3666838"/>
              </a:xfrm>
              <a:prstGeom prst="rect">
                <a:avLst/>
              </a:prstGeom>
              <a:blipFill>
                <a:blip r:embed="rId5"/>
                <a:stretch>
                  <a:fillRect l="-1475" b="-299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7" name="Picture 3">
            <a:extLst>
              <a:ext uri="{FF2B5EF4-FFF2-40B4-BE49-F238E27FC236}">
                <a16:creationId xmlns:a16="http://schemas.microsoft.com/office/drawing/2014/main" id="{DF1CF485-BA67-2BDA-68E2-845903614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218" y="3429000"/>
            <a:ext cx="3641744" cy="26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5+ Hundred Automatic Door Closer Royalty-Free Images, Stock Photos &amp;  Pictures | Shutterstock">
            <a:extLst>
              <a:ext uri="{FF2B5EF4-FFF2-40B4-BE49-F238E27FC236}">
                <a16:creationId xmlns:a16="http://schemas.microsoft.com/office/drawing/2014/main" id="{6B93498E-AE44-B110-1C08-8BB294E8D1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380" y="760214"/>
            <a:ext cx="3487420" cy="23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95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8736A-8932-42FC-EE80-630785CAE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8247D7-D943-3E23-6CA9-E21A66BFBA64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21F368-61FC-F7FC-CD8A-E1F55DA31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E98EE3-7BAC-A4C4-FBCC-7C2813F62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0D6566-CB45-4C5C-2B15-73779D10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23858B6F-B695-1F1F-E25A-B9F58E91E7A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23858B6F-B695-1F1F-E25A-B9F58E91E7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92C46B-CE7A-6661-F120-E4E359B94FB5}"/>
                  </a:ext>
                </a:extLst>
              </p:cNvPr>
              <p:cNvSpPr txBox="1"/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Case II - Critically Damped (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𝜻</m:t>
                    </m:r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92C46B-CE7A-6661-F120-E4E359B94F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blipFill>
                <a:blip r:embed="rId4"/>
                <a:stretch>
                  <a:fillRect l="-864" t="-7576" b="-257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A7D3FB-03F2-B5FB-AF87-9C9A7DB0DA4D}"/>
                  </a:ext>
                </a:extLst>
              </p:cNvPr>
              <p:cNvSpPr txBox="1"/>
              <p:nvPr/>
            </p:nvSpPr>
            <p:spPr>
              <a:xfrm>
                <a:off x="78740" y="629920"/>
                <a:ext cx="6860540" cy="3501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 rtl="0">
                  <a:lnSpc>
                    <a:spcPct val="150000"/>
                  </a:lnSpc>
                  <a:spcAft>
                    <a:spcPts val="1200"/>
                  </a:spcAft>
                  <a:buNone/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General Solution:</a:t>
                </a:r>
                <a:endParaRPr lang="en-US" sz="2400" b="0" dirty="0">
                  <a:effectLst/>
                </a:endParaRPr>
              </a:p>
              <a:p>
                <a:pPr algn="just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p>
                        <m:sSupPr>
                          <m:ctrlPr>
                            <a:rPr lang="en-US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 u="none" strike="noStrike" dirty="0" err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2400" b="0" i="1" u="none" strike="noStrike" dirty="0" err="1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US" sz="2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>
                  <a:effectLst/>
                </a:endParaRPr>
              </a:p>
              <a:p>
                <a:pPr marL="342900" indent="-342900" algn="just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i="0" u="none" strike="noStrike" dirty="0">
                    <a:solidFill>
                      <a:srgbClr val="000000"/>
                    </a:solidFill>
                    <a:effectLst/>
                  </a:rPr>
                  <a:t>Roots are real and repeated (</a:t>
                </a:r>
                <a14:m>
                  <m:oMath xmlns:m="http://schemas.openxmlformats.org/officeDocument/2006/math">
                    <m:r>
                      <a:rPr lang="en-US" sz="240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40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sz="2400" i="1" u="none" strike="noStrike" dirty="0" err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2400" i="1" u="none" strike="noStrike" dirty="0" err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i="0" u="none" strike="noStrike" dirty="0">
                    <a:solidFill>
                      <a:srgbClr val="000000"/>
                    </a:solidFill>
                    <a:effectLst/>
                  </a:rPr>
                  <a:t>).</a:t>
                </a:r>
              </a:p>
              <a:p>
                <a:pPr marL="342900" indent="-342900" algn="just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i="0" u="none" strike="noStrike" dirty="0">
                    <a:solidFill>
                      <a:srgbClr val="000000"/>
                    </a:solidFill>
                    <a:effectLst/>
                  </a:rPr>
                  <a:t>Significance: It is the threshold of oscillation.</a:t>
                </a:r>
              </a:p>
              <a:p>
                <a:pPr algn="just" rtl="0" fontAlgn="base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en-US" sz="2400" b="1" i="0" u="none" strike="noStrike" dirty="0">
                    <a:solidFill>
                      <a:srgbClr val="000000"/>
                    </a:solidFill>
                    <a:effectLst/>
                  </a:rPr>
                  <a:t>Example: </a:t>
                </a:r>
                <a:r>
                  <a:rPr lang="en-US" sz="2400" i="0" u="none" strike="noStrike" dirty="0">
                    <a:solidFill>
                      <a:srgbClr val="000000"/>
                    </a:solidFill>
                    <a:effectLst/>
                  </a:rPr>
                  <a:t>High-end laboratory scales and car suspensions are tuned near this point.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A7D3FB-03F2-B5FB-AF87-9C9A7DB0DA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" y="629920"/>
                <a:ext cx="6860540" cy="3501728"/>
              </a:xfrm>
              <a:prstGeom prst="rect">
                <a:avLst/>
              </a:prstGeom>
              <a:blipFill>
                <a:blip r:embed="rId5"/>
                <a:stretch>
                  <a:fillRect l="-1422" r="-1333" b="-3304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3">
            <a:extLst>
              <a:ext uri="{FF2B5EF4-FFF2-40B4-BE49-F238E27FC236}">
                <a16:creationId xmlns:a16="http://schemas.microsoft.com/office/drawing/2014/main" id="{6A90EF01-2DC3-CD80-5E04-44DBBF79A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040" y="3719225"/>
            <a:ext cx="3641744" cy="26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The suspension is the system of tires, tire air, springs, shock absorbers  and linkages that connects a vehicle to its wheels and allows relative  motion between the two. The design of the">
            <a:extLst>
              <a:ext uri="{FF2B5EF4-FFF2-40B4-BE49-F238E27FC236}">
                <a16:creationId xmlns:a16="http://schemas.microsoft.com/office/drawing/2014/main" id="{E576A377-0106-CD93-534F-4E7CA3CE2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1512" y="762000"/>
            <a:ext cx="3381375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36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9819F-803E-D6A9-D271-D07F31FC3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C313FD-524A-E28D-B57A-CDBE1F5997BB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72B488-608B-E823-3AF1-8A7B293FB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46B56C-19CA-5153-B7B4-1F613FEF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A04F3B-86CD-7FC3-7D79-D522CF7B8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135B6EB-11B8-6FD1-AB27-55F47B1E10D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135B6EB-11B8-6FD1-AB27-55F47B1E10D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9E8FBF-1665-162E-87CF-7026CB0BBB27}"/>
                  </a:ext>
                </a:extLst>
              </p:cNvPr>
              <p:cNvSpPr txBox="1"/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Case III - Underdamped (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𝜻</m:t>
                    </m:r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 </m:t>
                    </m:r>
                    <m:r>
                      <a:rPr lang="en-US" sz="2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000" b="1" dirty="0">
                    <a:solidFill>
                      <a:schemeClr val="bg1"/>
                    </a:solidFill>
                  </a:rPr>
                  <a:t>)</a:t>
                </a:r>
                <a:endParaRPr lang="en-IN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9E8FBF-1665-162E-87CF-7026CB0B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130294"/>
                <a:ext cx="7051041" cy="400110"/>
              </a:xfrm>
              <a:prstGeom prst="rect">
                <a:avLst/>
              </a:prstGeom>
              <a:blipFill>
                <a:blip r:embed="rId4"/>
                <a:stretch>
                  <a:fillRect l="-864" t="-7576" b="-2575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6FFA41-6AA4-1F40-0B40-BD36FD383336}"/>
                  </a:ext>
                </a:extLst>
              </p:cNvPr>
              <p:cNvSpPr txBox="1"/>
              <p:nvPr/>
            </p:nvSpPr>
            <p:spPr>
              <a:xfrm>
                <a:off x="-1" y="530404"/>
                <a:ext cx="7051039" cy="51884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rtl="0">
                  <a:lnSpc>
                    <a:spcPct val="150000"/>
                  </a:lnSpc>
                  <a:spcAft>
                    <a:spcPts val="1200"/>
                  </a:spcAft>
                  <a:buNone/>
                </a:pPr>
                <a:r>
                  <a:rPr lang="en-IN" sz="2400" dirty="0">
                    <a:solidFill>
                      <a:srgbClr val="000000"/>
                    </a:solidFill>
                  </a:rPr>
                  <a:t>R</a:t>
                </a:r>
                <a:r>
                  <a:rPr lang="en-IN" sz="2400" i="0" u="none" strike="noStrike" dirty="0">
                    <a:solidFill>
                      <a:srgbClr val="000000"/>
                    </a:solidFill>
                    <a:effectLst/>
                  </a:rPr>
                  <a:t>oots are complex conjugates:</a:t>
                </a:r>
                <a:endParaRPr lang="en-IN" sz="2400" dirty="0">
                  <a:effectLst/>
                </a:endParaRPr>
              </a:p>
              <a:p>
                <a:pPr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IN" sz="240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IN" sz="240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𝜁</m:t>
                      </m:r>
                      <m:sSub>
                        <m:sSubPr>
                          <m:ctrlPr>
                            <a:rPr lang="en-IN" sz="2400" i="1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IN" sz="2400" i="1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IN" sz="240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±</m:t>
                      </m:r>
                      <m:r>
                        <a:rPr lang="en-IN" sz="240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IN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𝜁</m:t>
                              </m:r>
                            </m:e>
                            <m:sup>
                              <m:r>
                                <a:rPr lang="en-IN" sz="2400" b="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IN" sz="2400" dirty="0">
                  <a:effectLst/>
                </a:endParaRPr>
              </a:p>
              <a:p>
                <a:pPr rtl="0">
                  <a:lnSpc>
                    <a:spcPct val="150000"/>
                  </a:lnSpc>
                  <a:spcAft>
                    <a:spcPts val="1200"/>
                  </a:spcAft>
                  <a:buNone/>
                </a:pPr>
                <a:r>
                  <a:rPr lang="en-IN" sz="2400" i="0" u="none" strike="noStrike" dirty="0">
                    <a:solidFill>
                      <a:srgbClr val="000000"/>
                    </a:solidFill>
                    <a:effectLst/>
                  </a:rPr>
                  <a:t>Damped Natural Frequency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240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40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IN" sz="2400" i="1" u="none" strike="noStrike" dirty="0" err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IN" sz="2400" i="0" u="none" strike="noStrike" dirty="0">
                    <a:solidFill>
                      <a:srgbClr val="000000"/>
                    </a:solidFill>
                    <a:effectLst/>
                  </a:rPr>
                  <a:t>):</a:t>
                </a:r>
                <a:endParaRPr lang="en-IN" sz="2400" dirty="0">
                  <a:effectLst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IN" sz="2400" i="1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IN" sz="240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N" sz="2400" i="1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IN" sz="2400" i="1" u="none" strike="noStrike" dirty="0" err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IN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IN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IN" sz="24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IN" sz="2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IN" sz="2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𝜁</m:t>
                              </m:r>
                            </m:e>
                            <m:sup>
                              <m:r>
                                <a:rPr lang="en-IN" sz="2400" i="1" dirty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IN" sz="2400" dirty="0">
                  <a:effectLst/>
                </a:endParaRPr>
              </a:p>
              <a:p>
                <a:pPr rtl="0">
                  <a:lnSpc>
                    <a:spcPct val="150000"/>
                  </a:lnSpc>
                  <a:spcAft>
                    <a:spcPts val="1200"/>
                  </a:spcAft>
                  <a:buNone/>
                </a:pPr>
                <a:r>
                  <a:rPr lang="en-IN" sz="2400" b="1" i="0" u="none" strike="noStrike" dirty="0">
                    <a:solidFill>
                      <a:srgbClr val="FF0000"/>
                    </a:solidFill>
                    <a:effectLst/>
                  </a:rPr>
                  <a:t>The system oscillates at a frequency lower than the undamped frequency.</a:t>
                </a:r>
                <a:endParaRPr lang="en-IN" sz="2400" b="1" dirty="0">
                  <a:solidFill>
                    <a:srgbClr val="FF0000"/>
                  </a:solidFill>
                  <a:effectLst/>
                </a:endParaRPr>
              </a:p>
              <a:p>
                <a:pPr>
                  <a:lnSpc>
                    <a:spcPct val="150000"/>
                  </a:lnSpc>
                  <a:buNone/>
                </a:pPr>
                <a:br>
                  <a:rPr lang="en-IN" sz="2400" dirty="0">
                    <a:effectLst/>
                  </a:rPr>
                </a:br>
                <a:endParaRPr lang="en-IN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6FFA41-6AA4-1F40-0B40-BD36FD383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30404"/>
                <a:ext cx="7051039" cy="5188472"/>
              </a:xfrm>
              <a:prstGeom prst="rect">
                <a:avLst/>
              </a:prstGeom>
              <a:blipFill>
                <a:blip r:embed="rId5"/>
                <a:stretch>
                  <a:fillRect l="-1296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3">
            <a:extLst>
              <a:ext uri="{FF2B5EF4-FFF2-40B4-BE49-F238E27FC236}">
                <a16:creationId xmlns:a16="http://schemas.microsoft.com/office/drawing/2014/main" id="{67DA4F55-AF07-DE28-ABB8-BB9F77557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040" y="3719225"/>
            <a:ext cx="3641744" cy="26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A38C031-4BCC-27E2-D0C1-04E69B99A0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000" y="928402"/>
            <a:ext cx="4007823" cy="224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42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61731-4374-C228-3E86-FDBA976FE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A2103C-2878-6ECA-F0D3-29347F67D764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FE9A22-6B30-A435-035C-4406504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CFA8D4-0117-B2D3-EB44-3843B03B4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5F5DC0-878E-FB8C-1690-F1114C0C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1723091-1DDF-33D5-289A-B8FFE32C951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1723091-1DDF-33D5-289A-B8FFE32C95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B8814EA-3BAF-FADF-CEAD-620FF4FA07AB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UNDERDAMPED SOLUTION &amp; DECAY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4558A6-BBE3-E89F-91E5-3F271F573C0A}"/>
                  </a:ext>
                </a:extLst>
              </p:cNvPr>
              <p:cNvSpPr txBox="1"/>
              <p:nvPr/>
            </p:nvSpPr>
            <p:spPr>
              <a:xfrm>
                <a:off x="78740" y="629920"/>
                <a:ext cx="8171180" cy="38882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rtl="0">
                  <a:lnSpc>
                    <a:spcPct val="200000"/>
                  </a:lnSpc>
                  <a:spcAft>
                    <a:spcPts val="1200"/>
                  </a:spcAft>
                  <a:buNone/>
                </a:pPr>
                <a:r>
                  <a:rPr lang="en-IN" sz="2400" i="0" u="none" strike="noStrike" dirty="0">
                    <a:solidFill>
                      <a:srgbClr val="000000"/>
                    </a:solidFill>
                    <a:effectLst/>
                  </a:rPr>
                  <a:t>Displacement Equation:</a:t>
                </a:r>
                <a:endParaRPr lang="en-IN" sz="2400" dirty="0">
                  <a:effectLst/>
                </a:endParaRPr>
              </a:p>
              <a:p>
                <a:pPr rtl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IN" sz="240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40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𝑋</m:t>
                      </m:r>
                      <m:sSup>
                        <m:sSupPr>
                          <m:ctrlP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𝜁</m:t>
                          </m:r>
                          <m:sSub>
                            <m:sSubPr>
                              <m:ctrlPr>
                                <a:rPr lang="en-IN" sz="2400" i="1" u="none" strike="noStrike" dirty="0" err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sz="240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IN" sz="2400" i="1" u="none" strike="noStrike" dirty="0" err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IN" sz="240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sin</m:t>
                      </m:r>
                      <m:d>
                        <m:dPr>
                          <m:ctrlP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sz="2400" i="1" u="none" strike="noStrike" dirty="0" err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sz="2400" i="1" u="none" strike="noStrike" dirty="0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IN" sz="2400" i="1" u="none" strike="noStrike" dirty="0" err="1" smtClean="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N" sz="240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</m:oMath>
                  </m:oMathPara>
                </a14:m>
                <a:endParaRPr lang="en-IN" sz="2400" dirty="0">
                  <a:effectLst/>
                </a:endParaRPr>
              </a:p>
              <a:p>
                <a:pPr marL="342900" indent="-342900" rtl="0" fontAlgn="base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IN" sz="240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N" sz="240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𝜁</m:t>
                        </m:r>
                        <m:sSub>
                          <m:sSubPr>
                            <m:ctrlPr>
                              <a:rPr lang="en-IN" sz="2400" b="0" i="1" u="none" strike="noStrike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400" b="0" i="1" u="none" strike="noStrike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IN" sz="2400" b="0" i="1" u="none" strike="noStrike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IN" sz="2400" i="0" u="none" strike="noStrike" dirty="0">
                    <a:solidFill>
                      <a:srgbClr val="000000"/>
                    </a:solidFill>
                    <a:effectLst/>
                  </a:rPr>
                  <a:t>is the exponential decay envelope.</a:t>
                </a:r>
              </a:p>
              <a:p>
                <a:pPr marL="342900" indent="-342900" rtl="0" fontAlgn="base">
                  <a:lnSpc>
                    <a:spcPct val="20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IN" sz="2400" i="0" u="none" strike="noStrike" dirty="0">
                    <a:solidFill>
                      <a:srgbClr val="000000"/>
                    </a:solidFill>
                    <a:effectLst/>
                  </a:rPr>
                  <a:t> is the initial amplitude.</a:t>
                </a:r>
              </a:p>
              <a:p>
                <a:pPr marL="342900" indent="-342900" rtl="0" fontAlgn="base">
                  <a:lnSpc>
                    <a:spcPct val="20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r>
                  <a:rPr lang="en-IN" sz="2400" i="0" u="none" strike="noStrike" dirty="0">
                    <a:solidFill>
                      <a:srgbClr val="000000"/>
                    </a:solidFill>
                    <a:effectLst/>
                  </a:rPr>
                  <a:t> is the phase angle.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4558A6-BBE3-E89F-91E5-3F271F573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0" y="629920"/>
                <a:ext cx="8171180" cy="3888244"/>
              </a:xfrm>
              <a:prstGeom prst="rect">
                <a:avLst/>
              </a:prstGeom>
              <a:blipFill>
                <a:blip r:embed="rId4"/>
                <a:stretch>
                  <a:fillRect l="-1194" b="-266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>
            <a:extLst>
              <a:ext uri="{FF2B5EF4-FFF2-40B4-BE49-F238E27FC236}">
                <a16:creationId xmlns:a16="http://schemas.microsoft.com/office/drawing/2014/main" id="{88D5AABA-CFB7-A470-B76F-10CD37898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435" y="2234292"/>
            <a:ext cx="6219825" cy="394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90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DF650-FAB0-C88D-D330-F2E7B9C60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C0D0BE-3606-ABA5-93C3-3E6DE0752C7B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866681-4355-3E67-66E8-2F78A943A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F37CD1-79BF-2E43-6F8B-6953F59C4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E3A07C-8A38-3265-88C6-5DEF44D76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322FE1F-8990-1C8C-0ECC-94B58AB7953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322FE1F-8990-1C8C-0ECC-94B58AB795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C1B8801-E2E5-17AA-DD11-5870D7F43E5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UNDERDAMPED SOLUTION &amp; DECAY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9531BE1A-3251-8594-7633-8F39A78BD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619125"/>
            <a:ext cx="9429750" cy="561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59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27493-2B1E-9E15-2E6B-06DEA377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F7FC1C4-8026-6157-A560-DA3B6AE369A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ED5FB0-F4AB-4B78-53D1-C2B9FF231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268501-F34E-09FC-2D4E-CDEFCAC39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A4C158-8E12-F154-8D86-19387AC6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287B0D9-AD62-2D91-8C9F-F7EA0048166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287B0D9-AD62-2D91-8C9F-F7EA0048166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58CE36F-C650-9660-0885-F9996DA783E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UNDERDAMPED SOLUTION &amp; DECAY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8ADE0C1D-94A2-B3E2-B95F-7F6CB3D1B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8760"/>
            <a:ext cx="12192000" cy="38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9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EE7D4-6B56-A48B-888D-442979E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74CEB2-4A74-9BE6-3989-4E7A904ACF6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EEF4B1-7D8F-9E47-11BC-BE132EA5C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7A065D-3DD1-AF52-3C4B-1958534BE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C57CE0-E6DF-B19A-ADDC-070B01E4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A78394E-6E1B-AF20-E5E4-9CC0A1B8CB9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A78394E-6E1B-AF20-E5E4-9CC0A1B8CB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531F7F8-7949-9F30-1809-1E6CF90987F7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FREE VIBRATION: INTRODUCTION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09D357CA-1113-C7FE-7B4D-DB6DA08D37D1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838200" y="1019334"/>
              <a:ext cx="10515600" cy="5003799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505200">
                      <a:extLst>
                        <a:ext uri="{9D8B030D-6E8A-4147-A177-3AD203B41FA5}">
                          <a16:colId xmlns:a16="http://schemas.microsoft.com/office/drawing/2014/main" val="1655470667"/>
                        </a:ext>
                      </a:extLst>
                    </a:gridCol>
                    <a:gridCol w="3505200">
                      <a:extLst>
                        <a:ext uri="{9D8B030D-6E8A-4147-A177-3AD203B41FA5}">
                          <a16:colId xmlns:a16="http://schemas.microsoft.com/office/drawing/2014/main" val="1556233738"/>
                        </a:ext>
                      </a:extLst>
                    </a:gridCol>
                    <a:gridCol w="3505200">
                      <a:extLst>
                        <a:ext uri="{9D8B030D-6E8A-4147-A177-3AD203B41FA5}">
                          <a16:colId xmlns:a16="http://schemas.microsoft.com/office/drawing/2014/main" val="2153840091"/>
                        </a:ext>
                      </a:extLst>
                    </a:gridCol>
                  </a:tblGrid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Parameter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Symbol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Formula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2305958"/>
                      </a:ext>
                    </a:extLst>
                  </a:tr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Natural Frequency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IN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N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IN" sz="2400" i="1" dirty="0" err="1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IN" sz="2400" i="1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IN" sz="2400" i="1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0" i="1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num>
                                      <m:den>
                                        <m:r>
                                          <a:rPr lang="en-US" sz="2400" b="0" i="1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den>
                                    </m:f>
                                  </m:e>
                                </m:rad>
                              </m:oMath>
                            </m:oMathPara>
                          </a14:m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3582193639"/>
                      </a:ext>
                    </a:extLst>
                  </a:tr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Critical Damping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IN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N" sz="2400" i="1" dirty="0" err="1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IN" sz="2400" i="1" dirty="0" err="1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i="1" dirty="0" smtClean="0">
                                    <a:solidFill>
                                      <a:srgbClr val="1F1F1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IN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b="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𝑘𝑚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2746217684"/>
                      </a:ext>
                    </a:extLst>
                  </a:tr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>
                              <a:solidFill>
                                <a:srgbClr val="1F1F1F"/>
                              </a:solidFill>
                              <a:effectLst/>
                            </a:rPr>
                            <a:t>Damping Ratio</a:t>
                          </a:r>
                          <a:endParaRPr lang="en-IN" sz="240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i="1" dirty="0" smtClean="0">
                                    <a:solidFill>
                                      <a:srgbClr val="1F1F1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𝜁</m:t>
                                </m:r>
                              </m:oMath>
                            </m:oMathPara>
                          </a14:m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IN" sz="2400" i="1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IN" sz="2400" i="1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</m:den>
                                </m:f>
                              </m:oMath>
                            </m:oMathPara>
                          </a14:m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2637595597"/>
                      </a:ext>
                    </a:extLst>
                  </a:tr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Damped Frequency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IN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N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IN" sz="2400" i="1" dirty="0" err="1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pt-BR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pt-BR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  <m:rad>
                                  <m:radPr>
                                    <m:degHide m:val="on"/>
                                    <m:ctrlPr>
                                      <a:rPr lang="pt-BR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pt-BR" sz="2400" i="1" dirty="0" smtClean="0">
                                        <a:solidFill>
                                          <a:srgbClr val="1F1F1F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pt-BR" sz="2400" i="1" dirty="0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pt-BR" sz="2400" i="1" dirty="0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𝜁</m:t>
                                        </m:r>
                                      </m:e>
                                      <m:sup>
                                        <m:r>
                                          <a:rPr lang="pt-BR" sz="2400" i="1" dirty="0" smtClean="0">
                                            <a:solidFill>
                                              <a:srgbClr val="1F1F1F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oMath>
                            </m:oMathPara>
                          </a14:m>
                          <a:endParaRPr lang="pt-BR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extLst>
                      <a:ext uri="{0D108BD9-81ED-4DB2-BD59-A6C34878D82A}">
                        <a16:rowId xmlns:a16="http://schemas.microsoft.com/office/drawing/2014/main" val="28549072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09D357CA-1113-C7FE-7B4D-DB6DA08D37D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10607525"/>
                  </p:ext>
                </p:extLst>
              </p:nvPr>
            </p:nvGraphicFramePr>
            <p:xfrm>
              <a:off x="838200" y="1019334"/>
              <a:ext cx="10515600" cy="5003799"/>
            </p:xfrm>
            <a:graphic>
              <a:graphicData uri="http://schemas.openxmlformats.org/drawingml/2006/table">
                <a:tbl>
                  <a:tblPr>
                    <a:tableStyleId>{5940675A-B579-460E-94D1-54222C63F5DA}</a:tableStyleId>
                  </a:tblPr>
                  <a:tblGrid>
                    <a:gridCol w="3505200">
                      <a:extLst>
                        <a:ext uri="{9D8B030D-6E8A-4147-A177-3AD203B41FA5}">
                          <a16:colId xmlns:a16="http://schemas.microsoft.com/office/drawing/2014/main" val="1655470667"/>
                        </a:ext>
                      </a:extLst>
                    </a:gridCol>
                    <a:gridCol w="3505200">
                      <a:extLst>
                        <a:ext uri="{9D8B030D-6E8A-4147-A177-3AD203B41FA5}">
                          <a16:colId xmlns:a16="http://schemas.microsoft.com/office/drawing/2014/main" val="1556233738"/>
                        </a:ext>
                      </a:extLst>
                    </a:gridCol>
                    <a:gridCol w="3505200">
                      <a:extLst>
                        <a:ext uri="{9D8B030D-6E8A-4147-A177-3AD203B41FA5}">
                          <a16:colId xmlns:a16="http://schemas.microsoft.com/office/drawing/2014/main" val="2153840091"/>
                        </a:ext>
                      </a:extLst>
                    </a:gridCol>
                  </a:tblGrid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Parameter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Symbol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>
                        <a:solidFill>
                          <a:srgbClr val="FFFF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Formula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>
                        <a:solidFill>
                          <a:srgbClr val="FFFF0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2305958"/>
                      </a:ext>
                    </a:extLst>
                  </a:tr>
                  <a:tr h="1202563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Natural Frequency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60960" marB="60960" anchor="ctr">
                        <a:blipFill>
                          <a:blip r:embed="rId4"/>
                          <a:stretch>
                            <a:fillRect l="-100000" t="-79293" r="-100174" b="-2373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60960" marB="60960" anchor="ctr">
                        <a:blipFill>
                          <a:blip r:embed="rId4"/>
                          <a:stretch>
                            <a:fillRect l="-200348" t="-79293" r="-348" b="-2373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82193639"/>
                      </a:ext>
                    </a:extLst>
                  </a:tr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Critical Damping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60960" marB="60960" anchor="ctr">
                        <a:blipFill>
                          <a:blip r:embed="rId4"/>
                          <a:stretch>
                            <a:fillRect l="-100000" t="-227564" r="-100174" b="-20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60960" marB="60960" anchor="ctr">
                        <a:blipFill>
                          <a:blip r:embed="rId4"/>
                          <a:stretch>
                            <a:fillRect l="-200348" t="-227564" r="-348" b="-2012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46217684"/>
                      </a:ext>
                    </a:extLst>
                  </a:tr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>
                              <a:solidFill>
                                <a:srgbClr val="1F1F1F"/>
                              </a:solidFill>
                              <a:effectLst/>
                            </a:rPr>
                            <a:t>Damping Ratio</a:t>
                          </a:r>
                          <a:endParaRPr lang="en-IN" sz="240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60960" marB="60960" anchor="ctr">
                        <a:blipFill>
                          <a:blip r:embed="rId4"/>
                          <a:stretch>
                            <a:fillRect l="-100000" t="-327564" r="-100174" b="-10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60960" marB="60960" anchor="ctr">
                        <a:blipFill>
                          <a:blip r:embed="rId4"/>
                          <a:stretch>
                            <a:fillRect l="-200348" t="-327564" r="-348" b="-1012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7595597"/>
                      </a:ext>
                    </a:extLst>
                  </a:tr>
                  <a:tr h="950309">
                    <a:tc>
                      <a:txBody>
                        <a:bodyPr/>
                        <a:lstStyle/>
                        <a:p>
                          <a:pPr algn="ctr" rtl="0">
                            <a:buNone/>
                          </a:pPr>
                          <a:r>
                            <a:rPr lang="en-IN" sz="2400" b="1" dirty="0">
                              <a:solidFill>
                                <a:srgbClr val="1F1F1F"/>
                              </a:solidFill>
                              <a:effectLst/>
                            </a:rPr>
                            <a:t>Damped Frequency</a:t>
                          </a:r>
                          <a:endParaRPr lang="en-IN" sz="2400" dirty="0">
                            <a:solidFill>
                              <a:srgbClr val="1F1F1F"/>
                            </a:solidFill>
                            <a:effectLst/>
                            <a:latin typeface="Google Sans Text"/>
                          </a:endParaRPr>
                        </a:p>
                      </a:txBody>
                      <a:tcPr marT="60960" marB="60960"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60960" marB="60960" anchor="ctr">
                        <a:blipFill>
                          <a:blip r:embed="rId4"/>
                          <a:stretch>
                            <a:fillRect l="-100000" t="-427564" r="-100174" b="-128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T="60960" marB="60960" anchor="ctr">
                        <a:blipFill>
                          <a:blip r:embed="rId4"/>
                          <a:stretch>
                            <a:fillRect l="-200348" t="-427564" r="-348" b="-12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549072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2464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875BF-9D24-EB04-8785-46B3A4AF6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AC156E-F948-E788-E6DE-8EC2297CEA86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DBFCF1-7C77-E7AD-D7E8-C0F22F6D9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943300-9BA6-ED4E-D64B-DF8836FB0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82AF30-192C-4A92-57CD-305ABAE4B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7A10291-B6F0-A176-5D83-CCBE893A163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7A10291-B6F0-A176-5D83-CCBE893A163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A8FF9C8-AD92-7F84-5511-DC238449BA8A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INTRODUCTION TO DAMPING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00E479-13D5-A740-3CD3-599E16072AFC}"/>
              </a:ext>
            </a:extLst>
          </p:cNvPr>
          <p:cNvSpPr txBox="1"/>
          <p:nvPr/>
        </p:nvSpPr>
        <p:spPr>
          <a:xfrm>
            <a:off x="149860" y="1195471"/>
            <a:ext cx="6535420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In an ideal spring-mass system, motion continues indefinitely (Perpetual motion).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b="1" dirty="0"/>
              <a:t>Reality: </a:t>
            </a:r>
            <a:r>
              <a:rPr lang="en-IN" sz="2400" dirty="0"/>
              <a:t>Energy is lost through friction, air resistance, or internal molecular friction.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b="1" dirty="0"/>
              <a:t>Viscous Damping: </a:t>
            </a:r>
            <a:r>
              <a:rPr lang="en-IN" sz="2400" dirty="0"/>
              <a:t>The damping force is assumed to be proportional to the velocity.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Common in hydraulic actuators and shock absorbers.</a:t>
            </a:r>
          </a:p>
        </p:txBody>
      </p:sp>
      <p:pic>
        <p:nvPicPr>
          <p:cNvPr id="1026" name="Picture 2" descr="Want to know why sounds and vibrations die out over time? This is due to  the phenomena of damping which is energy dissipation within a structure.  Through different physical means, damping reduces">
            <a:extLst>
              <a:ext uri="{FF2B5EF4-FFF2-40B4-BE49-F238E27FC236}">
                <a16:creationId xmlns:a16="http://schemas.microsoft.com/office/drawing/2014/main" id="{3B6EC874-391D-1CED-5DF3-A14ABECE9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039" y="2101272"/>
            <a:ext cx="4956847" cy="265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21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9A8A9-61F2-3012-8BC4-F0EBD8249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B208E00-FC1D-5975-6FDC-8C16A3D463AF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A222DE-8035-0AB5-F617-ACA5734DE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D62E3A-D2DC-175D-8FD3-58D66CAF4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2FE752-54FD-EDA8-7EB3-ECD34B2CD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97C9B52-5FF3-C29F-4E8D-3494E3FCF81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97C9B52-5FF3-C29F-4E8D-3494E3FCF8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48C6818-C771-7822-6B33-D905FF6FF1C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TYPES OF DAMPING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5F0E68-9939-D6FE-2A11-12D3B818CD51}"/>
                  </a:ext>
                </a:extLst>
              </p:cNvPr>
              <p:cNvSpPr txBox="1"/>
              <p:nvPr/>
            </p:nvSpPr>
            <p:spPr>
              <a:xfrm>
                <a:off x="373688" y="1173254"/>
                <a:ext cx="5041900" cy="2352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IN" sz="2000" b="1" dirty="0"/>
                  <a:t>Viscous Damping (Fluid Resistance)</a:t>
                </a:r>
                <a:endParaRPr lang="en-IN" sz="2000" dirty="0"/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000" dirty="0"/>
                  <a:t>Damping force is </a:t>
                </a:r>
                <a:r>
                  <a:rPr lang="en-IN" sz="2000" b="1" dirty="0">
                    <a:solidFill>
                      <a:srgbClr val="FF0000"/>
                    </a:solidFill>
                  </a:rPr>
                  <a:t>proportional to velocity</a:t>
                </a:r>
                <a:r>
                  <a:rPr lang="en-IN" sz="2000" dirty="0">
                    <a:solidFill>
                      <a:srgbClr val="FF0000"/>
                    </a:solidFill>
                  </a:rPr>
                  <a:t>. 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000" dirty="0"/>
                  <a:t>Caused by fluid resistance (oil, air). 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000" dirty="0"/>
                  <a:t>Mathematical form: </a:t>
                </a:r>
                <a14:m>
                  <m:oMath xmlns:m="http://schemas.openxmlformats.org/officeDocument/2006/math">
                    <m:r>
                      <a:rPr lang="en-IN" sz="2000" i="1"/>
                      <m:t>𝐹</m:t>
                    </m:r>
                    <m:r>
                      <a:rPr lang="en-IN" sz="2000" i="0"/>
                      <m:t>=</m:t>
                    </m:r>
                    <m:r>
                      <a:rPr lang="en-IN" sz="2000" i="1"/>
                      <m:t>𝑐</m:t>
                    </m:r>
                    <m:acc>
                      <m:accPr>
                        <m:chr m:val="̇"/>
                        <m:ctrlPr>
                          <a:rPr lang="ar-AE" sz="2000" i="1"/>
                        </m:ctrlPr>
                      </m:accPr>
                      <m:e>
                        <m:r>
                          <a:rPr lang="ar-AE" sz="2000" i="1"/>
                          <m:t>𝑥</m:t>
                        </m:r>
                      </m:e>
                    </m:acc>
                  </m:oMath>
                </a14:m>
                <a:endParaRPr lang="ar-AE" sz="2000" dirty="0"/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000" dirty="0"/>
                  <a:t>Example: Shock absorbers in vehicles.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95F0E68-9939-D6FE-2A11-12D3B818CD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688" y="1173254"/>
                <a:ext cx="5041900" cy="2352952"/>
              </a:xfrm>
              <a:prstGeom prst="rect">
                <a:avLst/>
              </a:prstGeom>
              <a:blipFill>
                <a:blip r:embed="rId4"/>
                <a:stretch>
                  <a:fillRect l="-1209" b="-362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4E4110F-FA4F-C212-3F46-7273C9EB5AAA}"/>
              </a:ext>
            </a:extLst>
          </p:cNvPr>
          <p:cNvSpPr txBox="1"/>
          <p:nvPr/>
        </p:nvSpPr>
        <p:spPr>
          <a:xfrm>
            <a:off x="5789276" y="1173254"/>
            <a:ext cx="6402724" cy="2814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Coulomb Damping (Dry Friction)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Damping force is constant in </a:t>
            </a:r>
            <a:r>
              <a:rPr lang="en-US" sz="2000" b="1" dirty="0">
                <a:solidFill>
                  <a:srgbClr val="FF0000"/>
                </a:solidFill>
              </a:rPr>
              <a:t>magnitude and opposes motion direction.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Caused by dry surface contact (friction between solids).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Independent of velocity.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Example: Sliding block on a rough surface.</a:t>
            </a:r>
          </a:p>
        </p:txBody>
      </p:sp>
    </p:spTree>
    <p:extLst>
      <p:ext uri="{BB962C8B-B14F-4D97-AF65-F5344CB8AC3E}">
        <p14:creationId xmlns:p14="http://schemas.microsoft.com/office/powerpoint/2010/main" val="307383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206BF-235A-BEE0-006A-9938FF8F0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6853073-7AD5-C91C-BCEC-FE80C4ECC89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C54F13-5D59-5F8C-C1A5-32213AFD7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80FBA-C7D3-CB72-352D-D4B64C3C7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0D9DFF-D798-0800-F557-E82210E65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CD84576-46D6-A32E-1A6A-A5120583B0F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CD84576-46D6-A32E-1A6A-A5120583B0F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8AF1EE2-1CAC-96B4-7C4E-974FBE125E9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TYPES OF DAMPING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EDE726-0655-E943-D816-735D0E3466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32" y="2173778"/>
            <a:ext cx="5544000" cy="30240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3D121F-6BF0-733D-3938-11633C693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970" y="2173778"/>
            <a:ext cx="5544000" cy="3024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CE85F6-EBBF-5F34-B4EC-878DCA2FA149}"/>
              </a:ext>
            </a:extLst>
          </p:cNvPr>
          <p:cNvSpPr txBox="1"/>
          <p:nvPr/>
        </p:nvSpPr>
        <p:spPr>
          <a:xfrm>
            <a:off x="1440180" y="1609391"/>
            <a:ext cx="373126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1800" b="1" dirty="0"/>
              <a:t>Viscous Damping (Fluid Resistance)</a:t>
            </a:r>
            <a:endParaRPr lang="en-IN" sz="1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1F73FE-C706-2887-070A-532FEC179B8F}"/>
              </a:ext>
            </a:extLst>
          </p:cNvPr>
          <p:cNvSpPr txBox="1"/>
          <p:nvPr/>
        </p:nvSpPr>
        <p:spPr>
          <a:xfrm>
            <a:off x="7515860" y="1609390"/>
            <a:ext cx="352806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/>
              <a:t>Coulomb Damping (Dry Friction)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3267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7519F-CCCF-EC4E-911B-B534F9F28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1F42B07-AE18-7781-04D1-064F2C22A8D5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C4B6BF-05C1-5FB1-C6C8-6160BE7C7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FABEFD-59BD-C887-BE7D-FC58C52E3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5DBBA5-A42B-C321-5F8F-AFB37C0D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C2B6A4C-20C3-4269-11D3-DB62B6BA7F9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C2B6A4C-20C3-4269-11D3-DB62B6BA7F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68A314A-6CB8-3645-36C1-256D44D5EF7C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TYPES OF DAMPING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1F0960-C805-6E80-F6A6-AF551A067629}"/>
              </a:ext>
            </a:extLst>
          </p:cNvPr>
          <p:cNvSpPr txBox="1"/>
          <p:nvPr/>
        </p:nvSpPr>
        <p:spPr>
          <a:xfrm>
            <a:off x="139701" y="1273572"/>
            <a:ext cx="5407660" cy="3584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Structural Damping (Material Internal Friction)</a:t>
            </a:r>
            <a:endParaRPr lang="en-US" sz="20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Energy loss occurs due to </a:t>
            </a:r>
            <a:r>
              <a:rPr lang="en-US" sz="2000" b="1" dirty="0">
                <a:solidFill>
                  <a:srgbClr val="FF0000"/>
                </a:solidFill>
              </a:rPr>
              <a:t>internal deformation of material.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Present in materials like metals, polymers.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Depends on material properties and stress–strain behavior.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Example: Vibrations in beams or machine structures.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850C30-5385-1515-2783-19029DC9279C}"/>
              </a:ext>
            </a:extLst>
          </p:cNvPr>
          <p:cNvSpPr txBox="1"/>
          <p:nvPr/>
        </p:nvSpPr>
        <p:spPr>
          <a:xfrm>
            <a:off x="6169659" y="1119684"/>
            <a:ext cx="5882640" cy="3737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/>
              <a:t>Non-linear Damping (Complex Interfaces)</a:t>
            </a:r>
            <a:endParaRPr lang="en-US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Damping force is </a:t>
            </a:r>
            <a:r>
              <a:rPr lang="en-US" sz="2000" b="1" dirty="0">
                <a:solidFill>
                  <a:srgbClr val="FF0000"/>
                </a:solidFill>
              </a:rPr>
              <a:t>not proportional to velocity (non-linear relation).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Occurs in systems with complex interactions (gaps, impacts, joints).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Behavior changes with amplitude and conditions.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Example: Rubber mounts, mechanical joints with clearance.</a:t>
            </a:r>
          </a:p>
        </p:txBody>
      </p:sp>
    </p:spTree>
    <p:extLst>
      <p:ext uri="{BB962C8B-B14F-4D97-AF65-F5344CB8AC3E}">
        <p14:creationId xmlns:p14="http://schemas.microsoft.com/office/powerpoint/2010/main" val="352133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AE01E-0210-8522-06E7-B010E9170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5D4899-F5FB-1AD1-3523-3C24A9A1ADEF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75D953-2A89-16A1-98D3-193C03049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CBFF01-823F-7397-3ADE-C5873CC6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431C88-D8ED-7FE8-01AC-AA292E66A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27E3638-1244-DA83-5265-503DCCBE1B8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27E3638-1244-DA83-5265-503DCCBE1B8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0F3B67F-B17B-F2DD-05DE-B54B6A461F4E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TYPES OF DAMPING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581113-2BAB-AA87-EA78-5A61F549D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" y="2075986"/>
            <a:ext cx="5857031" cy="319474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EE876F-AFC0-E27F-14E1-ECB68CEA56AF}"/>
              </a:ext>
            </a:extLst>
          </p:cNvPr>
          <p:cNvSpPr txBox="1"/>
          <p:nvPr/>
        </p:nvSpPr>
        <p:spPr>
          <a:xfrm>
            <a:off x="989330" y="1587270"/>
            <a:ext cx="4635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Structural Damping (Material Internal Friction)</a:t>
            </a:r>
            <a:endParaRPr lang="en-US" sz="18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02AF7A-DFA6-2688-A220-EDA5780D81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69" y="2060448"/>
            <a:ext cx="5857031" cy="319474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F0091B3-9F44-4253-7590-C9C9073294E2}"/>
              </a:ext>
            </a:extLst>
          </p:cNvPr>
          <p:cNvSpPr txBox="1"/>
          <p:nvPr/>
        </p:nvSpPr>
        <p:spPr>
          <a:xfrm>
            <a:off x="7051039" y="1483104"/>
            <a:ext cx="4151631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/>
              <a:t>Non-linear Damping (Complex Interfaces)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1487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32E8A-3A57-DF69-D6C2-02588F34F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AC3C54-9555-79E1-7BE4-27AB5BB7006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B16F44-9CC0-8FEE-7779-CE801FAAD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6BBF8B-AF15-B8E1-C114-9736F40EB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5AA9F4-2C77-F903-A2E6-BB824E941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807A5BC-B3A2-06E7-95CA-0C8AF908BA3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807A5BC-B3A2-06E7-95CA-0C8AF908BA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FD7EFE8-F8C5-90C3-79FD-4FDB8057A497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THE VISCOUS DAMPER (DASHPOT)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5962BD-A521-5847-2578-5CF414B693E5}"/>
                  </a:ext>
                </a:extLst>
              </p:cNvPr>
              <p:cNvSpPr txBox="1"/>
              <p:nvPr/>
            </p:nvSpPr>
            <p:spPr>
              <a:xfrm>
                <a:off x="210820" y="688071"/>
                <a:ext cx="5387340" cy="39130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US" sz="2400" dirty="0"/>
                  <a:t>The damping force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24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IN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sz="2400" dirty="0"/>
                  <a:t>​ is modelled as: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IN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en-IN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IN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IN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N" sz="24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IN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IN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IN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̇"/>
                          <m:ctrlPr>
                            <a:rPr lang="en-IN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US" sz="2400" b="1" dirty="0"/>
                  <a:t>Where:</a:t>
                </a:r>
                <a:endParaRPr lang="en-US" sz="2400" dirty="0"/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/>
                  <a:t>c = </a:t>
                </a:r>
                <a:r>
                  <a:rPr lang="en-US" sz="2400" b="1" dirty="0"/>
                  <a:t>Damping Coefficient </a:t>
                </a:r>
                <a:r>
                  <a:rPr lang="en-US" sz="2400" dirty="0"/>
                  <a:t>(Units: N-s/m)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IN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IN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400" dirty="0"/>
                  <a:t> Velocity (dx/dt)</a:t>
                </a: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400" dirty="0">
                    <a:solidFill>
                      <a:srgbClr val="FF0000"/>
                    </a:solidFill>
                  </a:rPr>
                  <a:t>The negative sign indicates the force opposes the direction of motion.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A5962BD-A521-5847-2578-5CF414B693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20" y="688071"/>
                <a:ext cx="5387340" cy="3913059"/>
              </a:xfrm>
              <a:prstGeom prst="rect">
                <a:avLst/>
              </a:prstGeom>
              <a:blipFill>
                <a:blip r:embed="rId4"/>
                <a:stretch>
                  <a:fillRect l="-1812" r="-680" b="-2648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4" name="Picture 6">
            <a:extLst>
              <a:ext uri="{FF2B5EF4-FFF2-40B4-BE49-F238E27FC236}">
                <a16:creationId xmlns:a16="http://schemas.microsoft.com/office/drawing/2014/main" id="{D24158D3-0F90-BA61-8C15-384F1C956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058" y="1731626"/>
            <a:ext cx="6634162" cy="28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01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A147D-D4AF-3CB0-30FD-2C20A7EAF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E1BD058-CCA1-2C10-66DD-096449B75EAF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AB93CF-3F7A-090E-0979-EEC0CC7CD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A4BA78-8413-1C5C-4414-2472B6FB6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885415-E33C-7FA3-ECC8-1FF921A00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A2AF7ED-EAC6-53BB-FADD-D9A75ABCC0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A2AF7ED-EAC6-53BB-FADD-D9A75ABCC09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2D34F51-DA71-DE54-FF5D-D10B9F6D8236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FREE BODY DIAGRAM &amp; EQUATION OF MOTION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FBA101-7F52-E893-C060-0AB8315ABB97}"/>
                  </a:ext>
                </a:extLst>
              </p:cNvPr>
              <p:cNvSpPr txBox="1"/>
              <p:nvPr/>
            </p:nvSpPr>
            <p:spPr>
              <a:xfrm>
                <a:off x="0" y="629920"/>
                <a:ext cx="7528560" cy="5139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rtl="0">
                  <a:lnSpc>
                    <a:spcPct val="150000"/>
                  </a:lnSpc>
                  <a:spcAft>
                    <a:spcPts val="1200"/>
                  </a:spcAft>
                  <a:buNone/>
                </a:pP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For a single-degree-of-freedom (SDOF) system:</a:t>
                </a:r>
                <a:endParaRPr lang="en-IN" sz="2400" b="0" dirty="0">
                  <a:effectLst/>
                </a:endParaRPr>
              </a:p>
              <a:p>
                <a:pPr marL="342900" indent="-342900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Inertia Force: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̈"/>
                        <m:ctrlPr>
                          <a:rPr lang="en-IN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IN" sz="2400" b="0" i="0" u="none" strike="noStrike" dirty="0">
                  <a:solidFill>
                    <a:srgbClr val="000000"/>
                  </a:solidFill>
                  <a:effectLst/>
                </a:endParaRPr>
              </a:p>
              <a:p>
                <a:pPr marL="342900" indent="-342900" rtl="0" fontAlgn="base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Damping Force: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IN" sz="2400" b="0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.</m:t>
                    </m:r>
                    <m:acc>
                      <m:accPr>
                        <m:chr m:val="̇"/>
                        <m:ctrlPr>
                          <a:rPr lang="en-IN" sz="2400" b="0" i="1" u="none" strike="noStrike" dirty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2400" b="0" i="1" u="none" strike="noStrike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IN" sz="2400" b="0" i="0" u="none" strike="noStrike" dirty="0">
                  <a:solidFill>
                    <a:srgbClr val="000000"/>
                  </a:solidFill>
                  <a:effectLst/>
                </a:endParaRPr>
              </a:p>
              <a:p>
                <a:pPr marL="342900" indent="-342900" rtl="0" fontAlgn="base">
                  <a:lnSpc>
                    <a:spcPct val="150000"/>
                  </a:lnSpc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Spring Force:</a:t>
                </a:r>
                <a:r>
                  <a:rPr lang="en-IN" sz="2400" b="0" i="0" u="none" strike="noStrike" dirty="0">
                    <a:solidFill>
                      <a:srgbClr val="000000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b="0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IN" sz="2400" b="0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.</m:t>
                    </m:r>
                    <m:r>
                      <a:rPr lang="en-IN" sz="2400" b="0" i="1" u="none" strike="noStrike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IN" sz="2400" b="0" i="0" u="none" strike="noStrike" dirty="0">
                  <a:solidFill>
                    <a:srgbClr val="000000"/>
                  </a:solidFill>
                  <a:effectLst/>
                </a:endParaRPr>
              </a:p>
              <a:p>
                <a:pPr rtl="0">
                  <a:lnSpc>
                    <a:spcPct val="150000"/>
                  </a:lnSpc>
                  <a:spcAft>
                    <a:spcPts val="1200"/>
                  </a:spcAft>
                  <a:buNone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Sum of Forces (</a:t>
                </a:r>
                <a14:m>
                  <m:oMath xmlns:m="http://schemas.openxmlformats.org/officeDocument/2006/math"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∑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IN" sz="2400" b="1" i="1" u="none" strike="noStrike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</a:rPr>
                      <m:t>𝒎𝒂</m:t>
                    </m:r>
                  </m:oMath>
                </a14:m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):</a:t>
                </a:r>
                <a:endParaRPr lang="en-IN" sz="2400" b="0" dirty="0">
                  <a:effectLst/>
                </a:endParaRPr>
              </a:p>
              <a:p>
                <a:pPr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N" sz="24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N" sz="24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N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̇"/>
                          <m:ctrlPr>
                            <a:rPr lang="en-IN" sz="2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en-IN" sz="2400" b="0" i="1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</m:oMath>
                  </m:oMathPara>
                </a14:m>
                <a:endParaRPr lang="en-IN" sz="2400" b="0" dirty="0">
                  <a:effectLst/>
                </a:endParaRPr>
              </a:p>
              <a:p>
                <a:pPr rtl="0">
                  <a:lnSpc>
                    <a:spcPct val="150000"/>
                  </a:lnSpc>
                  <a:spcAft>
                    <a:spcPts val="1200"/>
                  </a:spcAft>
                  <a:buNone/>
                </a:pPr>
                <a:r>
                  <a:rPr lang="en-IN" sz="2400" b="1" i="0" u="none" strike="noStrike" dirty="0">
                    <a:solidFill>
                      <a:srgbClr val="000000"/>
                    </a:solidFill>
                    <a:effectLst/>
                  </a:rPr>
                  <a:t>Rearranged:</a:t>
                </a:r>
                <a:endParaRPr lang="en-IN" sz="2400" b="0" dirty="0">
                  <a:effectLst/>
                </a:endParaRPr>
              </a:p>
              <a:p>
                <a:pPr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̈"/>
                          <m:ctrlP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.</m:t>
                      </m:r>
                      <m:acc>
                        <m:accPr>
                          <m:chr m:val="̇"/>
                          <m:ctrlP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2400" b="0" i="1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IN" sz="24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N" sz="24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IN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IN" sz="2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br>
                  <a:rPr lang="en-IN" sz="2400" b="0" dirty="0">
                    <a:effectLst/>
                  </a:rPr>
                </a:br>
                <a:endParaRPr lang="en-IN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0FBA101-7F52-E893-C060-0AB8315AB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29920"/>
                <a:ext cx="7528560" cy="5139869"/>
              </a:xfrm>
              <a:prstGeom prst="rect">
                <a:avLst/>
              </a:prstGeom>
              <a:blipFill>
                <a:blip r:embed="rId4"/>
                <a:stretch>
                  <a:fillRect l="-121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6">
            <a:extLst>
              <a:ext uri="{FF2B5EF4-FFF2-40B4-BE49-F238E27FC236}">
                <a16:creationId xmlns:a16="http://schemas.microsoft.com/office/drawing/2014/main" id="{4D9D753D-0CA1-0156-FAF4-858EAA101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38" y="1339838"/>
            <a:ext cx="6634162" cy="28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7111CA-8030-888C-87DD-666F5CD4417B}"/>
              </a:ext>
            </a:extLst>
          </p:cNvPr>
          <p:cNvSpPr txBox="1"/>
          <p:nvPr/>
        </p:nvSpPr>
        <p:spPr>
          <a:xfrm>
            <a:off x="5410200" y="4861867"/>
            <a:ext cx="6634162" cy="1143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400" dirty="0">
                <a:solidFill>
                  <a:srgbClr val="FF0000"/>
                </a:solidFill>
              </a:rPr>
              <a:t>This is a Linear, Homogeneous, Second-order Differential Equation.</a:t>
            </a:r>
          </a:p>
        </p:txBody>
      </p:sp>
    </p:spTree>
    <p:extLst>
      <p:ext uri="{BB962C8B-B14F-4D97-AF65-F5344CB8AC3E}">
        <p14:creationId xmlns:p14="http://schemas.microsoft.com/office/powerpoint/2010/main" val="154387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627FE-5305-C792-6DD6-56D5B45D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4D20C8C-70A4-1F43-A20B-FCE386C7C49B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DB78E3-88AE-B2EE-5658-C833F9F3D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01-04-2026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025CFC-3F9B-1931-89CD-8280C9BDC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7F807F-A51C-E355-73B0-B5055452A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8C5C7A4-8ADE-CA2C-7AF3-52892D683AF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8C5C7A4-8ADE-CA2C-7AF3-52892D683A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C2EA910-D7C0-357E-2E4A-173ABA11972C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STANDARD FORM OF THE EOM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17FF61F-12DF-36EB-536F-687C62407115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5" y="1112434"/>
            <a:ext cx="12184415" cy="463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845</Words>
  <Application>Microsoft Office PowerPoint</Application>
  <PresentationFormat>Widescreen</PresentationFormat>
  <Paragraphs>163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Google Sans Text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443</cp:revision>
  <dcterms:created xsi:type="dcterms:W3CDTF">2026-01-30T06:04:57Z</dcterms:created>
  <dcterms:modified xsi:type="dcterms:W3CDTF">2026-04-01T09:47:17Z</dcterms:modified>
</cp:coreProperties>
</file>