
<file path=[Content_Types].xml><?xml version="1.0" encoding="utf-8"?>
<Types xmlns="http://schemas.openxmlformats.org/package/2006/content-types">
  <Default Extension="glb" ContentType="model/gltf.binary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327" r:id="rId3"/>
    <p:sldId id="314" r:id="rId4"/>
    <p:sldId id="315" r:id="rId5"/>
    <p:sldId id="316" r:id="rId6"/>
    <p:sldId id="317" r:id="rId7"/>
    <p:sldId id="318" r:id="rId8"/>
    <p:sldId id="319" r:id="rId9"/>
    <p:sldId id="320" r:id="rId10"/>
    <p:sldId id="321" r:id="rId11"/>
    <p:sldId id="322" r:id="rId12"/>
    <p:sldId id="323" r:id="rId13"/>
    <p:sldId id="324" r:id="rId14"/>
    <p:sldId id="325" r:id="rId15"/>
    <p:sldId id="326" r:id="rId16"/>
    <p:sldId id="328" r:id="rId17"/>
    <p:sldId id="329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11" autoAdjust="0"/>
    <p:restoredTop sz="94660"/>
  </p:normalViewPr>
  <p:slideViewPr>
    <p:cSldViewPr snapToGrid="0">
      <p:cViewPr varScale="1">
        <p:scale>
          <a:sx n="75" d="100"/>
          <a:sy n="75" d="100"/>
        </p:scale>
        <p:origin x="936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04813F-BB63-4663-B7CC-A27D91C42F89}" type="datetimeFigureOut">
              <a:rPr lang="en-IN" smtClean="0"/>
              <a:t>06-04-2026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152C0E-06A5-430F-8F9F-915F938184F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495749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CF4D37-EAF4-68C3-05B0-BF2831EA32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5D82B2-EBCE-D203-64A8-18AEC5BA1C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D96A36-5C84-3B2D-55C7-BAB44D8DB3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9B69-882B-41E6-9B00-488017D7307E}" type="datetimeFigureOut">
              <a:rPr lang="en-IN" smtClean="0"/>
              <a:t>06-04-2026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68EC71-9669-B472-CAAF-4B3C409ABA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682B43-00E8-718A-682F-F1B3C0B8C0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937538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918BE2-7DBC-7B59-236B-F56482E3B3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3B8E6CC-C9F4-16D0-7130-8177EE340B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DA8651-43EE-95C7-E3A2-1AE3A5C1F0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9B69-882B-41E6-9B00-488017D7307E}" type="datetimeFigureOut">
              <a:rPr lang="en-IN" smtClean="0"/>
              <a:t>06-04-2026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C402F8-A241-F3AE-CCD0-8D81CF9DA2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7CB995-BE64-1590-47C1-9870194E25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283001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71E2427-508B-DFB8-7222-A4A72C741E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8C5AAA7-9ACF-220F-80CC-9BA6EC78A2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C4AA21-8EF8-14B6-5C98-9721A6DCFD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9B69-882B-41E6-9B00-488017D7307E}" type="datetimeFigureOut">
              <a:rPr lang="en-IN" smtClean="0"/>
              <a:t>06-04-2026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95A991-7DEF-EA88-33E7-2CAB360B71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F18111-CE91-D736-4251-C8C3D5D532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34671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7757BD-A3A2-85A0-5292-EAB86F6220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8BFE26-58EB-6A10-FF2E-7095C05E45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34339B-8DC3-7609-60F4-AF9428D26B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9B69-882B-41E6-9B00-488017D7307E}" type="datetimeFigureOut">
              <a:rPr lang="en-IN" smtClean="0"/>
              <a:t>06-04-2026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6FA6AA-445C-E465-B2A0-2BD5D027C0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BD6C74-1821-2030-E11D-4086DD1441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77351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0A2E11-5F51-6AC9-1EA2-BA503FAD8C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62FF07-8A4C-BAB9-6219-CBC1E859D2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47B65C-AEEF-A117-B79A-6A92105B31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9B69-882B-41E6-9B00-488017D7307E}" type="datetimeFigureOut">
              <a:rPr lang="en-IN" smtClean="0"/>
              <a:t>06-04-2026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3F441B-0366-A2D9-B5D9-D8CE77E2F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3245FE-5793-3DFC-346B-B074387A2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640900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BFBBC7-F993-88E4-21FF-287A636581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D8616E-38FD-6B5A-36F7-EA5261E597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98BDDF4-EBF0-F0DA-B349-0FA867406C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CA8524-F113-89CB-31C9-0576F79522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9B69-882B-41E6-9B00-488017D7307E}" type="datetimeFigureOut">
              <a:rPr lang="en-IN" smtClean="0"/>
              <a:t>06-04-2026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9B9916-2B32-6285-735E-8959FF84A3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10CDBF-4A80-1FE2-CBF1-D93781638F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635663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E078D3-9D28-0C85-7F9D-51B4325BDF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61137C-A019-6766-7711-B1B4B69893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6EB3ED-D083-F141-7FA8-865688F18A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619FA79-7D59-C147-731A-A4B5563FA4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461F4F2-0D63-11EF-907A-6C25578404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9C25C71-D5D2-C2BD-397A-3E365B0E70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9B69-882B-41E6-9B00-488017D7307E}" type="datetimeFigureOut">
              <a:rPr lang="en-IN" smtClean="0"/>
              <a:t>06-04-2026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2AD7DB1-F0D2-2F88-C050-048222386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F8316D8-DFDC-B5F5-41D9-B4A7973041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059934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9CA1C-D0A1-18C1-E64D-98D12BF0A1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99F7B8-0EF9-D82B-CB95-DE43E82D6E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9B69-882B-41E6-9B00-488017D7307E}" type="datetimeFigureOut">
              <a:rPr lang="en-IN" smtClean="0"/>
              <a:t>06-04-2026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E5474AF-0082-4467-3223-EB67DB9C9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F75B594-74A8-18B1-3D39-2BFC030E8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080057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A35FED1-426A-8636-557E-1DF8D351D5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9B69-882B-41E6-9B00-488017D7307E}" type="datetimeFigureOut">
              <a:rPr lang="en-IN" smtClean="0"/>
              <a:t>06-04-2026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378C82D-A4A5-5C79-49E6-D4C8C10170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FA1DD2-EF3F-D81E-97BA-7DCE7667B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660925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8E714E-7522-5B85-2535-49557DE45E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F35DC8-63BD-0BDF-4F0F-C929628E2C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1AB00A-39C0-2386-6D3D-9F8252F715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907034-4CCB-B54B-DAE7-CEBE8158F9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9B69-882B-41E6-9B00-488017D7307E}" type="datetimeFigureOut">
              <a:rPr lang="en-IN" smtClean="0"/>
              <a:t>06-04-2026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681968-F334-7EBA-0BA4-D777748087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895BC6-A151-3EF5-D2BC-DA6AD8FEE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92579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2313C5-9D5E-94D4-9C0E-C6F7E53CA6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D379750-836D-757D-7098-94802CE3420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1C34E8-B83F-041C-51E8-C54C0D2DC1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04E49E-89FD-C92A-C7F0-7B27FCEFD6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9B69-882B-41E6-9B00-488017D7307E}" type="datetimeFigureOut">
              <a:rPr lang="en-IN" smtClean="0"/>
              <a:t>06-04-2026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09CA57-3B80-A64A-1340-AD3E79E45A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DC59DB-6565-FCCA-E366-DF5B60029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235700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DAEB5E2-B900-95DF-C332-74688B7976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366389-5126-1E1A-29F0-C6A8B6BCE5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DFD778-45A3-A2DB-6DED-BC584009C8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979B69-882B-41E6-9B00-488017D7307E}" type="datetimeFigureOut">
              <a:rPr lang="en-IN" smtClean="0"/>
              <a:t>06-04-2026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050781-F85A-6752-66AA-4DE882EE92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3942F3-53AF-BC20-F90C-CE20E25661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64223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Relationship Id="rId5" Type="http://schemas.microsoft.com/office/2007/relationships/hdphoto" Target="../media/hdphoto9.wdp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Relationship Id="rId5" Type="http://schemas.microsoft.com/office/2007/relationships/hdphoto" Target="../media/hdphoto10.wdp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Relationship Id="rId5" Type="http://schemas.microsoft.com/office/2007/relationships/hdphoto" Target="../media/hdphoto11.wdp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Relationship Id="rId5" Type="http://schemas.microsoft.com/office/2007/relationships/hdphoto" Target="../media/hdphoto12.wdp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Relationship Id="rId5" Type="http://schemas.microsoft.com/office/2007/relationships/hdphoto" Target="../media/hdphoto13.wdp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Relationship Id="rId5" Type="http://schemas.microsoft.com/office/2007/relationships/hdphoto" Target="../media/hdphoto14.wdp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Relationship Id="rId5" Type="http://schemas.microsoft.com/office/2007/relationships/hdphoto" Target="../media/hdphoto15.wdp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microsoft.com/office/2007/relationships/hdphoto" Target="../media/hdphoto3.wdp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Relationship Id="rId5" Type="http://schemas.microsoft.com/office/2007/relationships/hdphoto" Target="../media/hdphoto4.wdp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Relationship Id="rId5" Type="http://schemas.microsoft.com/office/2007/relationships/hdphoto" Target="../media/hdphoto5.wdp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microsoft.com/office/2007/relationships/hdphoto" Target="../media/hdphoto6.wdp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.png"/><Relationship Id="rId7" Type="http://schemas.microsoft.com/office/2007/relationships/hdphoto" Target="../media/hdphoto7.wdp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microsoft.com/office/2007/relationships/hdphoto" Target="../media/hdphoto8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ilver metal newtons cradle">
            <a:extLst>
              <a:ext uri="{FF2B5EF4-FFF2-40B4-BE49-F238E27FC236}">
                <a16:creationId xmlns:a16="http://schemas.microsoft.com/office/drawing/2014/main" id="{1A8F9E4A-E788-856C-D1C5-485706F5096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as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2991" y="0"/>
            <a:ext cx="9503137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806E9CA-6F99-E118-B591-2B2944EE8E97}"/>
              </a:ext>
            </a:extLst>
          </p:cNvPr>
          <p:cNvSpPr txBox="1"/>
          <p:nvPr/>
        </p:nvSpPr>
        <p:spPr>
          <a:xfrm>
            <a:off x="1778000" y="548640"/>
            <a:ext cx="84531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4400" b="1" dirty="0">
                <a:solidFill>
                  <a:srgbClr val="FF0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NOISE VIBRATION AND HARSHNESS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3E122B7-327F-5CB1-A414-7E9DF5D0E662}"/>
              </a:ext>
            </a:extLst>
          </p:cNvPr>
          <p:cNvSpPr txBox="1"/>
          <p:nvPr/>
        </p:nvSpPr>
        <p:spPr>
          <a:xfrm>
            <a:off x="2687320" y="1494710"/>
            <a:ext cx="68173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800" b="1" spc="600"/>
              <a:t>LECTURE 7 </a:t>
            </a:r>
            <a:r>
              <a:rPr lang="en-IN" sz="2800" b="1" spc="600" dirty="0"/>
              <a:t>MODULE 1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E60DBAC-E868-B9D4-F599-E47DC2511A66}"/>
              </a:ext>
            </a:extLst>
          </p:cNvPr>
          <p:cNvSpPr txBox="1"/>
          <p:nvPr/>
        </p:nvSpPr>
        <p:spPr>
          <a:xfrm>
            <a:off x="8686800" y="5226784"/>
            <a:ext cx="35052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b="1" dirty="0"/>
              <a:t>Prepared By:</a:t>
            </a:r>
          </a:p>
          <a:p>
            <a:r>
              <a:rPr lang="en-IN" sz="2000" dirty="0"/>
              <a:t>Dinesh Kumar</a:t>
            </a:r>
          </a:p>
          <a:p>
            <a:r>
              <a:rPr lang="en-IN" sz="2000" dirty="0"/>
              <a:t>Assistant Professor</a:t>
            </a:r>
          </a:p>
          <a:p>
            <a:r>
              <a:rPr lang="en-IN" sz="2000" dirty="0"/>
              <a:t>School of Continuing Education</a:t>
            </a:r>
          </a:p>
          <a:p>
            <a:r>
              <a:rPr lang="en-IN" sz="2000" dirty="0"/>
              <a:t>DYPIU</a:t>
            </a:r>
          </a:p>
        </p:txBody>
      </p:sp>
    </p:spTree>
    <p:extLst>
      <p:ext uri="{BB962C8B-B14F-4D97-AF65-F5344CB8AC3E}">
        <p14:creationId xmlns:p14="http://schemas.microsoft.com/office/powerpoint/2010/main" val="12381782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9FCF09-E2EC-B3E2-0B21-14B5B278C2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DCFE6A6-4A49-1B9A-83E3-F8C49885F17A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0D5363C-D7C8-5AEE-09A5-83A906ED06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AA63A-641F-457E-8743-A1E4D3C91F9C}" type="datetime1">
              <a:rPr lang="en-IN" smtClean="0"/>
              <a:t>06-04-2026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EE5BBA8-341E-2DFC-33B1-F4680F5A4F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05DB4E-36E3-4182-A241-49C0FE584F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10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EDCE54D9-7DCA-C8A8-0C48-EDE0A754D72F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EDCE54D9-7DCA-C8A8-0C48-EDE0A754D72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7553756E-7082-92AD-1FED-A6A6717B9405}"/>
              </a:ext>
            </a:extLst>
          </p:cNvPr>
          <p:cNvSpPr txBox="1"/>
          <p:nvPr/>
        </p:nvSpPr>
        <p:spPr>
          <a:xfrm>
            <a:off x="-2" y="130294"/>
            <a:ext cx="7051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SMALL DAMPING APPROXIMATION (Ζ ≪ 1)</a:t>
            </a:r>
            <a:endParaRPr lang="en-IN" sz="2000" b="1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1059B95-39DA-9758-DAE5-D9E1185CEB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2" y="1217413"/>
            <a:ext cx="12192000" cy="4711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899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E1AE2B-9944-24CC-7377-BBC43E1A1A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6A92A72-9A78-2197-1D1B-EFD011D23FE3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4E2A8A4-B6FF-CD11-B2BA-F18AED8163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AA63A-641F-457E-8743-A1E4D3C91F9C}" type="datetime1">
              <a:rPr lang="en-IN" smtClean="0"/>
              <a:t>06-04-2026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86C7BB8-2E88-7545-DAAE-629A3C46AB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6FA8973-C27B-50CB-412F-AA5067C362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11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51A7D788-2C2F-1C92-AA57-7F645AA5BDC3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51A7D788-2C2F-1C92-AA57-7F645AA5BDC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16F3C56D-E70E-3865-E227-92EE9E97302E}"/>
              </a:ext>
            </a:extLst>
          </p:cNvPr>
          <p:cNvSpPr txBox="1"/>
          <p:nvPr/>
        </p:nvSpPr>
        <p:spPr>
          <a:xfrm>
            <a:off x="-2" y="130294"/>
            <a:ext cx="7051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ENERGY LOSS IN DAMPED SYSTEMS</a:t>
            </a:r>
            <a:endParaRPr lang="en-IN" sz="2000" b="1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C360A36-AD05-FB2E-215E-8E1385BD65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1257238"/>
            <a:ext cx="12192000" cy="4343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749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9006A2-4305-583C-EAC2-BE3E100534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5D6D7D2-E8A7-69F6-52F9-43EC2156BE71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7CB34B3-CCA3-DAB5-720F-E809D41C75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AA63A-641F-457E-8743-A1E4D3C91F9C}" type="datetime1">
              <a:rPr lang="en-IN" smtClean="0"/>
              <a:t>06-04-2026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F227E48-4DD1-7270-98BD-399F7696E1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0C13149-539A-358E-36FA-3EB2BCB5C3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12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20F49C5C-29DD-8820-3593-F64550FAA91F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20F49C5C-29DD-8820-3593-F64550FAA91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1261CFF9-6CC4-06D7-3794-095A11D1AA56}"/>
              </a:ext>
            </a:extLst>
          </p:cNvPr>
          <p:cNvSpPr txBox="1"/>
          <p:nvPr/>
        </p:nvSpPr>
        <p:spPr>
          <a:xfrm>
            <a:off x="-2" y="130294"/>
            <a:ext cx="7051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UNDAMPED FREE VIBRATION: INTRODUCTION</a:t>
            </a:r>
            <a:endParaRPr lang="en-IN" sz="20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668F58A-EBE5-E833-E72D-9B988E86F1A1}"/>
                  </a:ext>
                </a:extLst>
              </p:cNvPr>
              <p:cNvSpPr txBox="1"/>
              <p:nvPr/>
            </p:nvSpPr>
            <p:spPr>
              <a:xfrm>
                <a:off x="160020" y="760214"/>
                <a:ext cx="11859260" cy="410253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 rtl="0">
                  <a:lnSpc>
                    <a:spcPct val="150000"/>
                  </a:lnSpc>
                  <a:buNone/>
                </a:pPr>
                <a:r>
                  <a:rPr lang="en-US" sz="2200" b="1" i="0" u="none" strike="noStrike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Summary:</a:t>
                </a:r>
                <a:r>
                  <a:rPr lang="en-US" sz="2200" b="0" i="0" u="none" strike="noStrike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Logarithmic decrement quantifies the exponential decay of underdamped free vibrations.</a:t>
                </a:r>
                <a:endParaRPr lang="en-US" sz="2200" b="0" dirty="0">
                  <a:effectLst/>
                </a:endParaRPr>
              </a:p>
              <a:p>
                <a:pPr algn="just" rtl="0">
                  <a:lnSpc>
                    <a:spcPct val="150000"/>
                  </a:lnSpc>
                  <a:buNone/>
                </a:pPr>
                <a:r>
                  <a:rPr lang="en-US" sz="2200" b="1" i="0" u="none" strike="noStrike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Experimental Testing:</a:t>
                </a:r>
                <a:r>
                  <a:rPr lang="en-US" sz="2200" b="0" i="0" u="none" strike="noStrike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It is the primary method for extracting the damping ratio (</a:t>
                </a:r>
                <a14:m>
                  <m:oMath xmlns:m="http://schemas.openxmlformats.org/officeDocument/2006/math">
                    <m:r>
                      <a:rPr lang="en-US" sz="2200" b="0" i="1" u="none" strike="noStrike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</a:rPr>
                      <m:t>𝜁</m:t>
                    </m:r>
                  </m:oMath>
                </a14:m>
                <a:r>
                  <a:rPr lang="en-US" sz="2200" b="0" i="0" u="none" strike="noStrike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) from experimental free-decay tests (e.g., tap testing or pluck testing).</a:t>
                </a:r>
                <a:endParaRPr lang="en-US" sz="2200" b="0" dirty="0">
                  <a:effectLst/>
                </a:endParaRPr>
              </a:p>
              <a:p>
                <a:pPr algn="just" rtl="0">
                  <a:lnSpc>
                    <a:spcPct val="150000"/>
                  </a:lnSpc>
                  <a:buNone/>
                </a:pPr>
                <a:r>
                  <a:rPr lang="en-US" sz="2200" b="1" i="0" u="none" strike="noStrike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Applications:</a:t>
                </a:r>
                <a:r>
                  <a:rPr lang="en-US" sz="2200" b="0" i="0" u="none" strike="noStrike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Evaluating structural integrity.</a:t>
                </a:r>
                <a:endParaRPr lang="en-US" sz="2200" b="0" dirty="0">
                  <a:effectLst/>
                </a:endParaRPr>
              </a:p>
              <a:p>
                <a:pPr marL="342900" indent="-342900" algn="just" rtl="0" fontAlgn="base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2200" b="0" i="0" u="none" strike="noStrike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Designing vehicle suspensions and vibration isolators.</a:t>
                </a:r>
              </a:p>
              <a:p>
                <a:pPr marL="342900" indent="-342900" rtl="0" fontAlgn="base">
                  <a:lnSpc>
                    <a:spcPct val="150000"/>
                  </a:lnSpc>
                  <a:spcAft>
                    <a:spcPts val="1200"/>
                  </a:spcAft>
                  <a:buFont typeface="Arial" panose="020B0604020202020204" pitchFamily="34" charset="0"/>
                  <a:buChar char="•"/>
                </a:pPr>
                <a:r>
                  <a:rPr lang="en-US" sz="2200" b="0" i="0" u="none" strike="noStrike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Tuning mass dampers in civil and aerospace structures.</a:t>
                </a:r>
                <a:br>
                  <a:rPr lang="en-US" sz="2200" b="0" dirty="0">
                    <a:effectLst/>
                  </a:rPr>
                </a:br>
                <a:endParaRPr lang="en-IN" sz="22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668F58A-EBE5-E833-E72D-9B988E86F1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020" y="760214"/>
                <a:ext cx="11859260" cy="4102533"/>
              </a:xfrm>
              <a:prstGeom prst="rect">
                <a:avLst/>
              </a:prstGeom>
              <a:blipFill>
                <a:blip r:embed="rId4"/>
                <a:stretch>
                  <a:fillRect l="-668" r="-617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97729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EF3DD2-7B52-C1FD-0B4B-1412AD9FCB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0AD9AE3-42FC-0412-15D5-EC5BDDA5BF3C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4DF3B4C-CA8C-86C8-02E1-5BCBBDD808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AA63A-641F-457E-8743-A1E4D3C91F9C}" type="datetime1">
              <a:rPr lang="en-IN" smtClean="0"/>
              <a:t>06-04-2026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89222D0-2046-FE01-3F60-D8E5B9AB3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1630139-404B-B7AC-394B-F233D2057E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13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8A830AF9-106E-8D14-A00A-4FC41EB73B50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8A830AF9-106E-8D14-A00A-4FC41EB73B5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C71C6BA6-2C1C-4862-2AB8-BD4C7D2DDEE4}"/>
              </a:ext>
            </a:extLst>
          </p:cNvPr>
          <p:cNvSpPr txBox="1"/>
          <p:nvPr/>
        </p:nvSpPr>
        <p:spPr>
          <a:xfrm>
            <a:off x="-2" y="130294"/>
            <a:ext cx="7051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UNDAMPED FREE VIBRATION: INTRODUCTION</a:t>
            </a:r>
            <a:endParaRPr lang="en-IN" sz="2000" b="1" dirty="0">
              <a:solidFill>
                <a:schemeClr val="bg1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945E6B2-D359-F8DE-E731-58FF873B1D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2" y="808175"/>
            <a:ext cx="12116850" cy="5730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302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147358-D190-FE43-867A-8C83581D58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77C3B61-70CE-E99D-D7EA-E73A86B2F233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BE70E43-4819-9251-43EE-8977AEEF47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AA63A-641F-457E-8743-A1E4D3C91F9C}" type="datetime1">
              <a:rPr lang="en-IN" smtClean="0"/>
              <a:t>06-04-2026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1B0157E-0150-9F29-2A3D-6C3E6765E8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43FF56-D8A0-E28C-9EEC-E4F264CE9B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14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A45B7B1F-3745-D6F3-2A22-82B76926A4E3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A45B7B1F-3745-D6F3-2A22-82B76926A4E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D8E42B6B-1E36-384A-6B9B-483ED4780A51}"/>
              </a:ext>
            </a:extLst>
          </p:cNvPr>
          <p:cNvSpPr txBox="1"/>
          <p:nvPr/>
        </p:nvSpPr>
        <p:spPr>
          <a:xfrm>
            <a:off x="-2" y="130294"/>
            <a:ext cx="7051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UNDAMPED FREE VIBRATION: INTRODUCTION</a:t>
            </a:r>
            <a:endParaRPr lang="en-IN" sz="2000" b="1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15CE082-D4EA-567B-D358-5D13552AD6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905406"/>
            <a:ext cx="12193365" cy="5047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242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92CF96-EE45-0881-B70D-95B6D26C22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55E6AA2-DAC7-5A7D-BF83-A7A39BFB8300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5D10DAA-C440-6AA3-3D93-7206297716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AA63A-641F-457E-8743-A1E4D3C91F9C}" type="datetime1">
              <a:rPr lang="en-IN" smtClean="0"/>
              <a:t>06-04-2026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C262B8B-490A-8D53-4530-AD73055189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B32629A-D399-05F6-1B82-B6E9D1C060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15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B462A859-2039-88C3-0AE0-534016F13851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B462A859-2039-88C3-0AE0-534016F1385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15B3AB0C-251D-B744-2B1F-13A8E15CEEF0}"/>
              </a:ext>
            </a:extLst>
          </p:cNvPr>
          <p:cNvSpPr txBox="1"/>
          <p:nvPr/>
        </p:nvSpPr>
        <p:spPr>
          <a:xfrm>
            <a:off x="-2" y="130294"/>
            <a:ext cx="7051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UNDAMPED FREE VIBRATION: INTRODUCTION</a:t>
            </a:r>
            <a:endParaRPr lang="en-IN" sz="2000" b="1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0D4168B-FA04-685A-6D10-31F8C018B7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2" y="817468"/>
            <a:ext cx="12192000" cy="5538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49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CD3FC3-BE3E-081B-8A26-29043EFD87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BCCED2D-5E87-EBB0-D9B5-8018CEF4D48A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A106C9D-5780-9EF6-0101-937A7409EB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AA63A-641F-457E-8743-A1E4D3C91F9C}" type="datetime1">
              <a:rPr lang="en-IN" smtClean="0"/>
              <a:t>06-04-2026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FE3C0B3-D7ED-FBAC-16BC-E0178330C7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AED8767-0277-97F5-D979-F5DC220785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16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E3E8A366-E660-28FA-E79E-FC6C40407548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E3E8A366-E660-28FA-E79E-FC6C4040754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3C9B5E75-11FC-A2D4-1B30-63D9993057BB}"/>
              </a:ext>
            </a:extLst>
          </p:cNvPr>
          <p:cNvSpPr txBox="1"/>
          <p:nvPr/>
        </p:nvSpPr>
        <p:spPr>
          <a:xfrm>
            <a:off x="-2" y="130294"/>
            <a:ext cx="7051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UNDAMPED FREE VIBRATION: INTRODUCTION</a:t>
            </a:r>
            <a:endParaRPr lang="en-IN" sz="2000" b="1" dirty="0">
              <a:solidFill>
                <a:schemeClr val="bg1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267DE3B-E3CB-62E9-B05E-D755A0503F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696363"/>
            <a:ext cx="12192000" cy="5664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07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82C764-C1D7-6C48-4877-7E569FCCA0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7217919-97EF-AE84-4371-EB4C767F687C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548F574-A3FD-F2FD-F8CE-E93366E4A8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AA63A-641F-457E-8743-A1E4D3C91F9C}" type="datetime1">
              <a:rPr lang="en-IN" smtClean="0"/>
              <a:t>06-04-2026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82E78E-856B-DA13-4FB0-9911477E18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B73F627-F06E-20AE-E63B-ABBABDAAD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17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6869A2EC-476D-8057-1DD5-5C0DCBF6FD7D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6869A2EC-476D-8057-1DD5-5C0DCBF6FD7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F6E96EFE-9F51-A578-537A-72EF8D3A3C58}"/>
              </a:ext>
            </a:extLst>
          </p:cNvPr>
          <p:cNvSpPr txBox="1"/>
          <p:nvPr/>
        </p:nvSpPr>
        <p:spPr>
          <a:xfrm>
            <a:off x="-2" y="130294"/>
            <a:ext cx="7051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UNDAMPED FREE VIBRATION: INTRODUCTION</a:t>
            </a:r>
            <a:endParaRPr lang="en-IN" sz="2000" b="1" dirty="0">
              <a:solidFill>
                <a:schemeClr val="bg1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F438ADC-5B8D-25C6-69FA-8351B7CCB3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757948"/>
            <a:ext cx="12192000" cy="5584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454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44DC6E-ABAB-06AE-1567-1C74B1643D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F22C09F-0938-01A3-7114-9383061638EE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EF861F2-6AB6-CC43-EC8A-A5EC09AACB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AA63A-641F-457E-8743-A1E4D3C91F9C}" type="datetime1">
              <a:rPr lang="en-IN" smtClean="0"/>
              <a:t>06-04-2026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68FD019-8027-E78E-F867-74AD747BDD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CB28D62-2E2A-462D-8C57-F71FFA317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2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BEE782E7-FDEB-22D4-EEAE-261FA7B4FBAC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BEE782E7-FDEB-22D4-EEAE-261FA7B4FBA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F36A6966-A31D-A337-219B-5E1595E34977}"/>
              </a:ext>
            </a:extLst>
          </p:cNvPr>
          <p:cNvSpPr txBox="1"/>
          <p:nvPr/>
        </p:nvSpPr>
        <p:spPr>
          <a:xfrm>
            <a:off x="-2" y="130294"/>
            <a:ext cx="7051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DAMPED FREE VIBRATIONS</a:t>
            </a:r>
            <a:endParaRPr lang="en-IN" sz="2000" b="1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65F1B07-EAA7-A57E-E964-A91A0A92ECBA}"/>
              </a:ext>
            </a:extLst>
          </p:cNvPr>
          <p:cNvSpPr txBox="1"/>
          <p:nvPr/>
        </p:nvSpPr>
        <p:spPr>
          <a:xfrm>
            <a:off x="78740" y="760214"/>
            <a:ext cx="61518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2400" b="1" dirty="0"/>
              <a:t>Damped Free Vibrations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67DADC3-81B7-DD8B-1691-FDA66D5FE5A2}"/>
                  </a:ext>
                </a:extLst>
              </p:cNvPr>
              <p:cNvSpPr txBox="1"/>
              <p:nvPr/>
            </p:nvSpPr>
            <p:spPr>
              <a:xfrm>
                <a:off x="313690" y="1166842"/>
                <a:ext cx="11705590" cy="452431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 algn="just" rtl="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2400" b="0" i="0" u="none" strike="noStrike" dirty="0">
                    <a:solidFill>
                      <a:srgbClr val="000000"/>
                    </a:solidFill>
                    <a:effectLst/>
                  </a:rPr>
                  <a:t>Real-world mechanical systems possess inherent energy dissipation mechanisms (damping).</a:t>
                </a:r>
                <a:endParaRPr lang="en-US" sz="2400" b="0" dirty="0">
                  <a:effectLst/>
                </a:endParaRPr>
              </a:p>
              <a:p>
                <a:pPr marL="342900" indent="-342900" algn="just" rtl="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2400" b="0" i="0" u="none" strike="noStrike" dirty="0">
                    <a:solidFill>
                      <a:srgbClr val="000000"/>
                    </a:solidFill>
                    <a:effectLst/>
                  </a:rPr>
                  <a:t>When excited by an initial disturbance, the system vibrates, but the amplitude decreases over time.</a:t>
                </a:r>
                <a:endParaRPr lang="en-US" sz="2400" b="0" dirty="0">
                  <a:effectLst/>
                </a:endParaRPr>
              </a:p>
              <a:p>
                <a:pPr marL="342900" indent="-342900" algn="just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2400" b="1" i="0" u="none" strike="noStrike" dirty="0">
                    <a:solidFill>
                      <a:srgbClr val="000000"/>
                    </a:solidFill>
                    <a:effectLst/>
                  </a:rPr>
                  <a:t>Viscous Damping:</a:t>
                </a:r>
                <a:r>
                  <a:rPr lang="en-US" sz="2400" b="0" i="0" u="none" strike="noStrike" dirty="0">
                    <a:solidFill>
                      <a:srgbClr val="000000"/>
                    </a:solidFill>
                    <a:effectLst/>
                  </a:rPr>
                  <a:t> The most common mathematical model, where damping force is proportional to velocity: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u="none" strike="noStrike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u="none" strike="noStrike" dirty="0" err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sz="2400" b="0" i="1" u="none" strike="noStrike" dirty="0" err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𝑑</m:t>
                        </m:r>
                      </m:sub>
                    </m:sSub>
                    <m:r>
                      <a:rPr lang="en-US" sz="2400" b="0" i="1" u="none" strike="noStrike" dirty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sz="2400" b="0" i="1" u="none" strike="noStrike" dirty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</a:rPr>
                      <m:t>𝑐</m:t>
                    </m:r>
                    <m:acc>
                      <m:accPr>
                        <m:chr m:val="̇"/>
                        <m:ctrlPr>
                          <a:rPr lang="en-US" sz="2400" b="0" i="1" u="none" strike="noStrike" dirty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b="0" i="1" u="none" strike="noStrike" dirty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endParaRPr lang="en-IN" sz="2400" dirty="0"/>
              </a:p>
              <a:p>
                <a:pPr marL="342900" indent="-342900" algn="just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IN" sz="2400" b="1" dirty="0">
                    <a:solidFill>
                      <a:srgbClr val="000000"/>
                    </a:solidFill>
                  </a:rPr>
                  <a:t>Governing Equation:</a:t>
                </a:r>
              </a:p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N" sz="2400" i="1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acc>
                        <m:accPr>
                          <m:chr m:val="̈"/>
                          <m:ctrlPr>
                            <a:rPr lang="en-IN" sz="2400" i="1" dirty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IN" sz="2400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en-IN" sz="2400" i="1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IN" sz="2400" i="1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acc>
                        <m:accPr>
                          <m:chr m:val="̇"/>
                          <m:ctrlPr>
                            <a:rPr lang="en-IN" sz="2400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IN" sz="2400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en-IN" sz="2400" i="1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IN" sz="2400" i="1" dirty="0" err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𝑘𝑥</m:t>
                      </m:r>
                      <m:r>
                        <a:rPr lang="en-IN" sz="2400" i="1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IN" sz="2400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67DADC3-81B7-DD8B-1691-FDA66D5FE5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690" y="1166842"/>
                <a:ext cx="11705590" cy="4524315"/>
              </a:xfrm>
              <a:prstGeom prst="rect">
                <a:avLst/>
              </a:prstGeom>
              <a:blipFill>
                <a:blip r:embed="rId4"/>
                <a:stretch>
                  <a:fillRect l="-677" r="-781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43936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DEE7D4-6B56-A48B-888D-442979ECF0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474CEB2-4A74-9BE6-3989-4E7A904ACF63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6EEF4B1-7D8F-9E47-11BC-BE132EA5C9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AA63A-641F-457E-8743-A1E4D3C91F9C}" type="datetime1">
              <a:rPr lang="en-IN" smtClean="0"/>
              <a:t>06-04-2026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E7A065D-3DD1-AF52-3C4B-1958534BE5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0C57CE0-E6DF-B19A-ADDC-070B01E423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3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1A78394E-6E1B-AF20-E5E4-9CC0A1B8CB99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1A78394E-6E1B-AF20-E5E4-9CC0A1B8CB9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531F7F8-7949-9F30-1809-1E6CF90987F7}"/>
                  </a:ext>
                </a:extLst>
              </p:cNvPr>
              <p:cNvSpPr txBox="1"/>
              <p:nvPr/>
            </p:nvSpPr>
            <p:spPr>
              <a:xfrm>
                <a:off x="-2" y="130294"/>
                <a:ext cx="7051041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>
                    <a:solidFill>
                      <a:schemeClr val="bg1"/>
                    </a:solidFill>
                  </a:rPr>
                  <a:t>THE UNDERDAMPED RESPONSE (</a:t>
                </a:r>
                <a14:m>
                  <m:oMath xmlns:m="http://schemas.openxmlformats.org/officeDocument/2006/math">
                    <m:r>
                      <a:rPr lang="en-US" sz="2000" b="1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𝜻</m:t>
                    </m:r>
                    <m:r>
                      <a:rPr lang="en-US" sz="2000" b="1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&lt; </m:t>
                    </m:r>
                    <m:r>
                      <a:rPr lang="en-US" sz="2000" b="1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r>
                  <a:rPr lang="en-US" sz="2000" b="1" dirty="0">
                    <a:solidFill>
                      <a:schemeClr val="bg1"/>
                    </a:solidFill>
                  </a:rPr>
                  <a:t>)</a:t>
                </a:r>
                <a:endParaRPr lang="en-IN" sz="2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531F7F8-7949-9F30-1809-1E6CF90987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" y="130294"/>
                <a:ext cx="7051041" cy="400110"/>
              </a:xfrm>
              <a:prstGeom prst="rect">
                <a:avLst/>
              </a:prstGeom>
              <a:blipFill>
                <a:blip r:embed="rId4"/>
                <a:stretch>
                  <a:fillRect l="-864" t="-7576" b="-25758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4895A9C-4555-9977-80A8-D39C41721757}"/>
                  </a:ext>
                </a:extLst>
              </p:cNvPr>
              <p:cNvSpPr txBox="1"/>
              <p:nvPr/>
            </p:nvSpPr>
            <p:spPr>
              <a:xfrm>
                <a:off x="78740" y="709918"/>
                <a:ext cx="7510780" cy="573182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 rtl="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IN" sz="2400" i="0" u="none" strike="noStrike" dirty="0">
                    <a:solidFill>
                      <a:srgbClr val="000000"/>
                    </a:solidFill>
                    <a:effectLst/>
                  </a:rPr>
                  <a:t>Vibratory motion only occurs when the system is underdamped (damping ratio </a:t>
                </a:r>
                <a14:m>
                  <m:oMath xmlns:m="http://schemas.openxmlformats.org/officeDocument/2006/math">
                    <m:r>
                      <a:rPr lang="en-IN" sz="2400" b="0" i="1" u="none" strike="noStrike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</a:rPr>
                      <m:t>𝜁</m:t>
                    </m:r>
                    <m:r>
                      <a:rPr lang="en-IN" sz="2400" b="0" i="1" u="none" strike="noStrike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</a:rPr>
                      <m:t>&lt; 1).</m:t>
                    </m:r>
                  </m:oMath>
                </a14:m>
                <a:endParaRPr lang="en-IN" sz="2400" dirty="0">
                  <a:effectLst/>
                </a:endParaRPr>
              </a:p>
              <a:p>
                <a:pPr marL="342900" indent="-342900" rtl="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IN" sz="2400" b="1" i="0" u="none" strike="noStrike" dirty="0">
                    <a:solidFill>
                      <a:srgbClr val="000000"/>
                    </a:solidFill>
                    <a:effectLst/>
                  </a:rPr>
                  <a:t>General Solution:</a:t>
                </a:r>
                <a:br>
                  <a:rPr lang="en-IN" sz="2400" b="1" i="0" u="none" strike="noStrike" dirty="0">
                    <a:solidFill>
                      <a:srgbClr val="000000"/>
                    </a:solidFill>
                    <a:effectLst/>
                  </a:rPr>
                </a:br>
                <a14:m>
                  <m:oMath xmlns:m="http://schemas.openxmlformats.org/officeDocument/2006/math">
                    <m:r>
                      <a:rPr lang="en-IN" sz="2400" b="0" i="1" u="none" strike="noStrike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</a:rPr>
                      <m:t>𝑥</m:t>
                    </m:r>
                    <m:d>
                      <m:dPr>
                        <m:ctrlPr>
                          <a:rPr lang="en-IN" sz="2400" b="0" i="1" u="none" strike="noStrike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IN" sz="2400" b="0" i="1" u="none" strike="noStrike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IN" sz="2400" b="0" i="1" u="none" strike="noStrike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</a:rPr>
                      <m:t>=</m:t>
                    </m:r>
                    <m:r>
                      <a:rPr lang="en-IN" sz="2400" b="0" i="1" u="none" strike="noStrike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</a:rPr>
                      <m:t>𝑋</m:t>
                    </m:r>
                    <m:sSup>
                      <m:sSupPr>
                        <m:ctrlPr>
                          <a:rPr lang="en-IN" sz="2400" b="0" i="1" u="none" strike="noStrike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N" sz="2400" b="0" i="1" u="none" strike="noStrike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IN" sz="2400" b="0" i="1" u="none" strike="noStrike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IN" sz="2400" b="0" i="1" u="none" strike="noStrike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𝜁</m:t>
                        </m:r>
                        <m:sSub>
                          <m:sSubPr>
                            <m:ctrlPr>
                              <a:rPr lang="en-IN" sz="2400" b="0" i="1" u="none" strike="noStrike" dirty="0" err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IN" sz="2400" b="0" i="1" u="none" strike="noStrike" dirty="0" smtClean="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𝜔</m:t>
                            </m:r>
                          </m:e>
                          <m:sub>
                            <m:r>
                              <a:rPr lang="en-IN" sz="2400" b="0" i="1" u="none" strike="noStrike" dirty="0" err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  <m:r>
                          <a:rPr lang="en-IN" sz="2400" b="0" i="1" u="none" strike="noStrike" dirty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  <m:r>
                      <m:rPr>
                        <m:sty m:val="p"/>
                      </m:rPr>
                      <a:rPr lang="en-IN" sz="2400" b="0" i="1" u="none" strike="noStrike" dirty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</a:rPr>
                      <m:t>sin</m:t>
                    </m:r>
                    <m:d>
                      <m:dPr>
                        <m:ctrlPr>
                          <a:rPr lang="en-IN" sz="2400" b="0" i="1" u="none" strike="noStrike" dirty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IN" sz="2400" b="0" i="1" u="none" strike="noStrike" dirty="0" err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IN" sz="2400" b="0" i="1" u="none" strike="noStrike" dirty="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𝜔</m:t>
                            </m:r>
                          </m:e>
                          <m:sub>
                            <m:r>
                              <a:rPr lang="en-IN" sz="2400" b="0" i="1" u="none" strike="noStrike" dirty="0" err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𝑑</m:t>
                            </m:r>
                          </m:sub>
                        </m:sSub>
                        <m:r>
                          <a:rPr lang="en-IN" sz="2400" b="0" i="1" u="none" strike="noStrike" dirty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IN" sz="2400" b="0" i="1" u="none" strike="noStrike" dirty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IN" sz="2400" b="0" i="1" u="none" strike="noStrike" dirty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</m:d>
                  </m:oMath>
                </a14:m>
                <a:endParaRPr lang="en-IN" sz="2400" b="0" dirty="0">
                  <a:effectLst/>
                </a:endParaRPr>
              </a:p>
              <a:p>
                <a:pPr rtl="0">
                  <a:lnSpc>
                    <a:spcPct val="150000"/>
                  </a:lnSpc>
                </a:pPr>
                <a:r>
                  <a:rPr lang="en-IN" sz="2400" dirty="0">
                    <a:solidFill>
                      <a:srgbClr val="000000"/>
                    </a:solidFill>
                  </a:rPr>
                  <a:t>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N" sz="2400" b="0" i="1" u="none" strike="noStrike" dirty="0" err="1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IN" sz="2400" b="0" i="1" u="none" strike="noStrike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𝜔</m:t>
                        </m:r>
                      </m:e>
                      <m:sub>
                        <m:r>
                          <a:rPr lang="en-IN" sz="2400" b="0" i="1" u="none" strike="noStrike" dirty="0" err="1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IN" sz="2400" b="0" i="1" u="none" strike="noStrike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</a:rPr>
                      <m:t>: </m:t>
                    </m:r>
                  </m:oMath>
                </a14:m>
                <a:r>
                  <a:rPr lang="en-IN" sz="2400" b="0" i="0" u="none" strike="noStrike" dirty="0">
                    <a:solidFill>
                      <a:srgbClr val="000000"/>
                    </a:solidFill>
                    <a:effectLst/>
                  </a:rPr>
                  <a:t>Undamped natural frequency.</a:t>
                </a:r>
                <a:endParaRPr lang="en-IN" sz="2400" b="0" dirty="0">
                  <a:effectLst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IN" sz="2400" b="0" u="none" strike="noStrike" dirty="0">
                    <a:solidFill>
                      <a:srgbClr val="000000"/>
                    </a:solidFill>
                    <a:effectLst/>
                  </a:rPr>
                  <a:t>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N" sz="2400" b="0" i="1" u="none" strike="noStrike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IN" sz="2400" b="0" i="1" u="none" strike="noStrike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𝜔</m:t>
                        </m:r>
                      </m:e>
                      <m:sub>
                        <m:r>
                          <a:rPr lang="en-IN" sz="2400" b="0" i="1" u="none" strike="noStrike" dirty="0" err="1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𝑑</m:t>
                        </m:r>
                      </m:sub>
                    </m:sSub>
                  </m:oMath>
                </a14:m>
                <a:r>
                  <a:rPr lang="en-IN" sz="2400" b="0" i="0" u="none" strike="noStrike" dirty="0">
                    <a:solidFill>
                      <a:srgbClr val="000000"/>
                    </a:solidFill>
                    <a:effectLst/>
                  </a:rPr>
                  <a:t>: Damped natural frequency, where </a:t>
                </a:r>
              </a:p>
              <a:p>
                <a:pPr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IN" sz="2400" b="0" i="1" u="none" strike="noStrike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IN" sz="2400" b="0" i="1" u="none" strike="noStrike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𝜔</m:t>
                        </m:r>
                      </m:e>
                      <m:sub>
                        <m:r>
                          <a:rPr lang="en-IN" sz="2400" b="0" i="1" u="none" strike="noStrike" dirty="0" err="1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𝑑</m:t>
                        </m:r>
                      </m:sub>
                    </m:sSub>
                    <m:r>
                      <a:rPr lang="en-IN" sz="2400" b="0" i="1" u="none" strike="noStrike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</a:rPr>
                      <m:t>= </m:t>
                    </m:r>
                    <m:sSub>
                      <m:sSubPr>
                        <m:ctrlPr>
                          <a:rPr lang="en-IN" sz="2400" b="0" i="1" u="none" strike="noStrike" dirty="0" err="1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IN" sz="2400" b="0" i="1" u="none" strike="noStrike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𝜔</m:t>
                        </m:r>
                      </m:e>
                      <m:sub>
                        <m:r>
                          <a:rPr lang="en-IN" sz="2400" b="0" i="1" u="none" strike="noStrike" dirty="0" err="1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ad>
                      <m:radPr>
                        <m:degHide m:val="on"/>
                        <m:ctrlPr>
                          <a:rPr lang="en-IN" sz="2400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d>
                          <m:dPr>
                            <m:begChr m:val="{"/>
                            <m:endChr m:val="}"/>
                            <m:ctrlPr>
                              <a:rPr lang="en-IN" sz="2400" i="1" dirty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IN" sz="2400" i="1" dirty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1−</m:t>
                            </m:r>
                            <m:sSup>
                              <m:sSupPr>
                                <m:ctrlPr>
                                  <a:rPr lang="en-IN" sz="2400" i="1" dirty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IN" sz="2400" i="1" dirty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𝜁</m:t>
                                </m:r>
                              </m:e>
                              <m:sup>
                                <m:r>
                                  <a:rPr lang="en-IN" sz="2400" i="1" dirty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d>
                      </m:e>
                    </m:rad>
                  </m:oMath>
                </a14:m>
                <a:r>
                  <a:rPr lang="en-IN" sz="2400" b="0" i="0" u="none" strike="noStrike" dirty="0">
                    <a:solidFill>
                      <a:srgbClr val="000000"/>
                    </a:solidFill>
                    <a:effectLst/>
                  </a:rPr>
                  <a:t>.</a:t>
                </a:r>
                <a:endParaRPr lang="en-IN" sz="2400" b="0" dirty="0">
                  <a:effectLst/>
                </a:endParaRPr>
              </a:p>
              <a:p>
                <a:pPr marL="342900" indent="-342900" rtl="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IN" sz="2400" b="0" i="0" u="none" strike="noStrike" dirty="0">
                    <a:solidFill>
                      <a:srgbClr val="000000"/>
                    </a:solidFill>
                    <a:effectLst/>
                  </a:rPr>
                  <a:t>The term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N" sz="2400" b="0" i="1" u="none" strike="noStrike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u="none" strike="noStrike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400" b="0" i="1" u="none" strike="noStrike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400" b="0" i="1" u="none" strike="noStrike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𝜁</m:t>
                        </m:r>
                        <m:sSub>
                          <m:sSubPr>
                            <m:ctrlPr>
                              <a:rPr lang="en-US" sz="2400" b="0" i="1" u="none" strike="noStrike" smtClean="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u="none" strike="noStrike" smtClean="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𝜔</m:t>
                            </m:r>
                          </m:e>
                          <m:sub>
                            <m:r>
                              <a:rPr lang="en-US" sz="2400" b="0" i="1" u="none" strike="noStrike" smtClean="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  <m:r>
                          <a:rPr lang="en-US" sz="2400" b="0" i="1" u="none" strike="noStrike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</m:oMath>
                </a14:m>
                <a:r>
                  <a:rPr lang="en-IN" sz="2400" b="0" i="0" u="none" strike="noStrike" dirty="0">
                    <a:solidFill>
                      <a:srgbClr val="000000"/>
                    </a:solidFill>
                    <a:effectLst/>
                  </a:rPr>
                  <a:t>acts as an exponentially decaying envelope.</a:t>
                </a:r>
                <a:br>
                  <a:rPr lang="en-IN" sz="2400" b="0" dirty="0">
                    <a:effectLst/>
                  </a:rPr>
                </a:br>
                <a:endParaRPr lang="en-IN" sz="24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4895A9C-4555-9977-80A8-D39C417217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740" y="709918"/>
                <a:ext cx="7510780" cy="5731826"/>
              </a:xfrm>
              <a:prstGeom prst="rect">
                <a:avLst/>
              </a:prstGeom>
              <a:blipFill>
                <a:blip r:embed="rId5"/>
                <a:stretch>
                  <a:fillRect l="-1136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Picture 2">
            <a:extLst>
              <a:ext uri="{FF2B5EF4-FFF2-40B4-BE49-F238E27FC236}">
                <a16:creationId xmlns:a16="http://schemas.microsoft.com/office/drawing/2014/main" id="{3217872A-23FC-4D67-6530-1E36CDF895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8858" y="1684415"/>
            <a:ext cx="5833142" cy="3697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4648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401ADA-409C-887E-FF49-F9424B292F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DC92EF9-B563-1507-D35D-DCAD73990000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6B374CB-F8A3-BE69-C812-ACB6C24BEC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AA63A-641F-457E-8743-A1E4D3C91F9C}" type="datetime1">
              <a:rPr lang="en-IN" smtClean="0"/>
              <a:t>06-04-2026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8C3CAE-2EC1-561D-1D1A-703DF21D2B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A849C2D-A3EA-542F-7039-3D2050F591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4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CC61C2CD-E42F-B8EC-5DD7-3B27FD5C906B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CC61C2CD-E42F-B8EC-5DD7-3B27FD5C906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342D03A7-643E-36E8-9684-CB83B0EEDAA2}"/>
              </a:ext>
            </a:extLst>
          </p:cNvPr>
          <p:cNvSpPr txBox="1"/>
          <p:nvPr/>
        </p:nvSpPr>
        <p:spPr>
          <a:xfrm>
            <a:off x="-2" y="130294"/>
            <a:ext cx="7051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CONCEPT OF VIBRATION DECAY</a:t>
            </a:r>
            <a:endParaRPr lang="en-IN" sz="20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13E113E-A774-22A5-38FA-34A755431361}"/>
                  </a:ext>
                </a:extLst>
              </p:cNvPr>
              <p:cNvSpPr txBox="1"/>
              <p:nvPr/>
            </p:nvSpPr>
            <p:spPr>
              <a:xfrm>
                <a:off x="129540" y="869902"/>
                <a:ext cx="6088380" cy="51181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 algn="just" rtl="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2200" b="0" i="0" u="none" strike="noStrike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The displacement-time history shows a sinusoidal wave bounded by exponential decay curves.</a:t>
                </a:r>
                <a:endParaRPr lang="en-US" sz="2200" b="0" dirty="0">
                  <a:effectLst/>
                </a:endParaRPr>
              </a:p>
              <a:p>
                <a:pPr marL="342900" indent="-342900" algn="just" rtl="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2200" b="0" i="0" u="none" strike="noStrike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Each successive peak is lower than the previous one.</a:t>
                </a:r>
                <a:endParaRPr lang="en-US" sz="2200" b="0" dirty="0">
                  <a:effectLst/>
                </a:endParaRPr>
              </a:p>
              <a:p>
                <a:pPr marL="342900" indent="-342900" algn="just" rtl="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2200" b="0" i="0" u="none" strike="noStrike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The rate of decay depends heavily on the damping ratio (</a:t>
                </a:r>
                <a14:m>
                  <m:oMath xmlns:m="http://schemas.openxmlformats.org/officeDocument/2006/math">
                    <m:r>
                      <a:rPr lang="en-US" sz="2200" b="0" i="1" u="none" strike="noStrike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</a:rPr>
                      <m:t>𝜁</m:t>
                    </m:r>
                  </m:oMath>
                </a14:m>
                <a:r>
                  <a:rPr lang="en-US" sz="2200" b="0" i="0" u="none" strike="noStrike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).</a:t>
                </a:r>
                <a:endParaRPr lang="en-US" sz="2200" b="0" dirty="0">
                  <a:effectLst/>
                </a:endParaRPr>
              </a:p>
              <a:p>
                <a:pPr marL="342900" indent="-342900" rtl="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2200" b="0" i="0" u="none" strike="noStrike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Higher damping = faster decay; </a:t>
                </a:r>
              </a:p>
              <a:p>
                <a:pPr marL="342900" indent="-342900" rtl="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2200" b="0" i="0" u="none" strike="noStrike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Lower damping = prolonged vibration.</a:t>
                </a:r>
                <a:br>
                  <a:rPr lang="en-US" sz="2200" b="0" dirty="0">
                    <a:effectLst/>
                  </a:rPr>
                </a:br>
                <a:endParaRPr lang="en-IN" sz="22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13E113E-A774-22A5-38FA-34A7554313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540" y="869902"/>
                <a:ext cx="6088380" cy="5118196"/>
              </a:xfrm>
              <a:prstGeom prst="rect">
                <a:avLst/>
              </a:prstGeom>
              <a:blipFill>
                <a:blip r:embed="rId4"/>
                <a:stretch>
                  <a:fillRect l="-1101" r="-1301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10">
            <a:extLst>
              <a:ext uri="{FF2B5EF4-FFF2-40B4-BE49-F238E27FC236}">
                <a16:creationId xmlns:a16="http://schemas.microsoft.com/office/drawing/2014/main" id="{3B533A81-5160-6C9A-C80B-878646256C6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678183" y="1810957"/>
            <a:ext cx="5055313" cy="323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371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CA7B70-25B5-16DC-C4FC-D3F6679CB1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6BBD067-0A23-AF37-4F0B-0A93D0EF254F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EECC82D-D29A-1972-5A0C-B496C16C12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AA63A-641F-457E-8743-A1E4D3C91F9C}" type="datetime1">
              <a:rPr lang="en-IN" smtClean="0"/>
              <a:t>06-04-2026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1E0780D-726D-963C-E7E1-639F991280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D74E6B5-F3E9-EBE5-C034-2F8511A5A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5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5AA3DDE5-467D-8236-8DE0-57028B7AB4FE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5AA3DDE5-467D-8236-8DE0-57028B7AB4F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7C388EB-FA7F-07ED-57A9-0CA66C86D6E8}"/>
                  </a:ext>
                </a:extLst>
              </p:cNvPr>
              <p:cNvSpPr txBox="1"/>
              <p:nvPr/>
            </p:nvSpPr>
            <p:spPr>
              <a:xfrm>
                <a:off x="-2" y="130294"/>
                <a:ext cx="7051041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>
                    <a:solidFill>
                      <a:schemeClr val="bg1"/>
                    </a:solidFill>
                  </a:rPr>
                  <a:t>INTRODUCTION TO LOGARITHMIC DECREMENT (</a:t>
                </a:r>
                <a14:m>
                  <m:oMath xmlns:m="http://schemas.openxmlformats.org/officeDocument/2006/math">
                    <m:r>
                      <a:rPr lang="en-US" sz="2000" b="1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𝜹</m:t>
                    </m:r>
                  </m:oMath>
                </a14:m>
                <a:r>
                  <a:rPr lang="en-US" sz="2000" b="1" dirty="0">
                    <a:solidFill>
                      <a:schemeClr val="bg1"/>
                    </a:solidFill>
                  </a:rPr>
                  <a:t>)</a:t>
                </a:r>
                <a:endParaRPr lang="en-IN" sz="2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7C388EB-FA7F-07ED-57A9-0CA66C86D6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" y="130294"/>
                <a:ext cx="7051041" cy="400110"/>
              </a:xfrm>
              <a:prstGeom prst="rect">
                <a:avLst/>
              </a:prstGeom>
              <a:blipFill>
                <a:blip r:embed="rId4"/>
                <a:stretch>
                  <a:fillRect l="-864" t="-7576" b="-25758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5D2E8E5-1797-E19D-2716-8584CC7ED725}"/>
                  </a:ext>
                </a:extLst>
              </p:cNvPr>
              <p:cNvSpPr txBox="1"/>
              <p:nvPr/>
            </p:nvSpPr>
            <p:spPr>
              <a:xfrm>
                <a:off x="119380" y="1124907"/>
                <a:ext cx="5560060" cy="460818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 rtl="0">
                  <a:lnSpc>
                    <a:spcPct val="150000"/>
                  </a:lnSpc>
                  <a:buNone/>
                </a:pPr>
                <a:r>
                  <a:rPr lang="en-US" sz="2200" b="1" i="0" u="none" strike="noStrike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Definition:</a:t>
                </a:r>
                <a:r>
                  <a:rPr lang="en-US" sz="2200" b="0" i="0" u="none" strike="noStrike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The natural logarithm of the ratio of any two successive amplitudes in a decaying vibratory system.</a:t>
                </a:r>
                <a:endParaRPr lang="en-US" sz="2200" b="0" dirty="0">
                  <a:effectLst/>
                </a:endParaRPr>
              </a:p>
              <a:p>
                <a:pPr marL="342900" indent="-342900" algn="just" rtl="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2200" b="0" i="0" u="none" strike="noStrike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It is a dimensionless parameter used to measure the rate of decay of free oscillations.</a:t>
                </a:r>
                <a:endParaRPr lang="en-US" sz="2200" b="0" dirty="0">
                  <a:effectLst/>
                </a:endParaRPr>
              </a:p>
              <a:p>
                <a:pPr marL="342900" indent="-342900" rtl="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2200" b="0" i="0" u="none" strike="noStrike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Provides a direct, practical method to experimentally determine the damping ratio (</a:t>
                </a:r>
                <a14:m>
                  <m:oMath xmlns:m="http://schemas.openxmlformats.org/officeDocument/2006/math">
                    <m:r>
                      <a:rPr lang="en-US" sz="2200" b="0" i="1" u="none" strike="noStrike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</a:rPr>
                      <m:t>𝜁</m:t>
                    </m:r>
                  </m:oMath>
                </a14:m>
                <a:r>
                  <a:rPr lang="en-US" sz="2200" b="0" i="0" u="none" strike="noStrike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) of a physical system.</a:t>
                </a:r>
                <a:endParaRPr lang="en-IN" sz="22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5D2E8E5-1797-E19D-2716-8584CC7ED7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380" y="1124907"/>
                <a:ext cx="5560060" cy="4608185"/>
              </a:xfrm>
              <a:prstGeom prst="rect">
                <a:avLst/>
              </a:prstGeom>
              <a:blipFill>
                <a:blip r:embed="rId5"/>
                <a:stretch>
                  <a:fillRect l="-1425" r="-1425" b="-1722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077" name="Picture 5">
            <a:extLst>
              <a:ext uri="{FF2B5EF4-FFF2-40B4-BE49-F238E27FC236}">
                <a16:creationId xmlns:a16="http://schemas.microsoft.com/office/drawing/2014/main" id="{2EB94241-9F69-719A-46A8-C253D8F31D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6681" y="1433188"/>
            <a:ext cx="5374638" cy="3991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2508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CCAEC4-EACD-C3FC-2561-C84B2FC078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443BA4A-692A-C05B-2174-0F04B2010342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BAB6022-B155-921A-B8BC-2487E0A153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AA63A-641F-457E-8743-A1E4D3C91F9C}" type="datetime1">
              <a:rPr lang="en-IN" smtClean="0"/>
              <a:t>06-04-2026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14BBB3C-1F06-4A88-3C52-345491DC8A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096C411-679E-CD9B-7545-AACC626680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6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0B3CAEBA-6F10-EC01-ADF7-02FEEDBAFF98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0B3CAEBA-6F10-EC01-ADF7-02FEEDBAFF9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CD2D3F05-941F-05B1-F422-2E8C818F6B7D}"/>
              </a:ext>
            </a:extLst>
          </p:cNvPr>
          <p:cNvSpPr txBox="1"/>
          <p:nvPr/>
        </p:nvSpPr>
        <p:spPr>
          <a:xfrm>
            <a:off x="-2" y="130294"/>
            <a:ext cx="7051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DERIVATION OF LOGARITHMIC DECREMENT</a:t>
            </a:r>
            <a:endParaRPr lang="en-IN" sz="2000" b="1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7C8B598-7A3D-1656-E4E2-A091A14A85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1098765"/>
            <a:ext cx="12192000" cy="4660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937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6C520E-BD2F-ABB3-C2DE-8BD7A781C6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8458DEE-8D42-8C3D-CCCE-9A775EFFDC73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7E4290B-F15C-981D-6710-BF28AD8FE3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AA63A-641F-457E-8743-A1E4D3C91F9C}" type="datetime1">
              <a:rPr lang="en-IN" smtClean="0"/>
              <a:t>06-04-2026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63A4E39-C8D6-5DFB-2022-D65D42E789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288EDCA-E9D6-29AF-5B04-339BC829D3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7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CE72B07C-7CAA-D48B-B234-DBD54E1E8395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CE72B07C-7CAA-D48B-B234-DBD54E1E839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7A72FE13-F777-DA00-078D-0D948809BAC6}"/>
              </a:ext>
            </a:extLst>
          </p:cNvPr>
          <p:cNvSpPr txBox="1"/>
          <p:nvPr/>
        </p:nvSpPr>
        <p:spPr>
          <a:xfrm>
            <a:off x="-2" y="130294"/>
            <a:ext cx="7051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DERIVATION OF LOGARITHMIC DECREMENT</a:t>
            </a:r>
            <a:endParaRPr lang="en-IN" sz="2000" b="1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9910A8B-0C1B-4FB1-DB4B-D6359830B3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1146298"/>
            <a:ext cx="12192000" cy="4565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95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8D5095-BC0F-F692-C474-FBBF584068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D34074B-61B6-883A-1D19-4158F5E05ABE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484B728-57AD-E0A7-92EB-63F797BCC2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AA63A-641F-457E-8743-A1E4D3C91F9C}" type="datetime1">
              <a:rPr lang="en-IN" smtClean="0"/>
              <a:t>06-04-2026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AF8EA2A-7345-D87D-6D36-DD970BE3F2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09020BB-2B5D-02E9-2BA9-7CCAE10F2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8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5BEC1452-2323-5D3A-2EF8-45C51B605048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5BEC1452-2323-5D3A-2EF8-45C51B60504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437FB163-6643-1F00-CFC0-82991C8BE63F}"/>
              </a:ext>
            </a:extLst>
          </p:cNvPr>
          <p:cNvSpPr txBox="1"/>
          <p:nvPr/>
        </p:nvSpPr>
        <p:spPr>
          <a:xfrm>
            <a:off x="-2" y="130294"/>
            <a:ext cx="7051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DERIVATION OF LOGARITHMIC DECREMENT</a:t>
            </a:r>
            <a:endParaRPr lang="en-IN" sz="2000" b="1" dirty="0">
              <a:solidFill>
                <a:schemeClr val="bg1"/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A1ED96A-4F80-67D1-8AC0-47562B465BC9}"/>
              </a:ext>
            </a:extLst>
          </p:cNvPr>
          <p:cNvGrpSpPr/>
          <p:nvPr/>
        </p:nvGrpSpPr>
        <p:grpSpPr>
          <a:xfrm>
            <a:off x="0" y="654147"/>
            <a:ext cx="12192000" cy="5691774"/>
            <a:chOff x="0" y="654147"/>
            <a:chExt cx="12192000" cy="5691774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3131BFD7-EAA3-A923-7492-E8652745165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rcRect b="35330"/>
            <a:stretch>
              <a:fillRect/>
            </a:stretch>
          </p:blipFill>
          <p:spPr>
            <a:xfrm>
              <a:off x="0" y="654147"/>
              <a:ext cx="12192000" cy="3247293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829D14B0-A7DD-17F8-D192-B0243A05FF0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1189" y="5289452"/>
              <a:ext cx="11929621" cy="1056469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C7796665-3A76-F4D9-F679-01EAF7A27C9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rcRect t="72358" b="1945"/>
            <a:stretch>
              <a:fillRect/>
            </a:stretch>
          </p:blipFill>
          <p:spPr>
            <a:xfrm>
              <a:off x="131188" y="3964170"/>
              <a:ext cx="11929621" cy="126255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33061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3FB7A8-4093-48F1-C529-A3684BBEE6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9ECA20C-89CC-120E-AA3E-32408DD60085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E1552E3-4DE9-A8E0-F9DC-5DAE453CFA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AA63A-641F-457E-8743-A1E4D3C91F9C}" type="datetime1">
              <a:rPr lang="en-IN" smtClean="0"/>
              <a:t>06-04-2026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C3F3212-33B4-856D-D97E-0EAD36F7F1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EB2772A-0B96-60ED-0DAD-DCE9201FC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9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CA966C9C-AABB-642D-7F6F-07EC9F6AD15E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CA966C9C-AABB-642D-7F6F-07EC9F6AD15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89E3302-2AFA-44D1-BFA3-2174871A6849}"/>
                  </a:ext>
                </a:extLst>
              </p:cNvPr>
              <p:cNvSpPr txBox="1"/>
              <p:nvPr/>
            </p:nvSpPr>
            <p:spPr>
              <a:xfrm>
                <a:off x="-2" y="130294"/>
                <a:ext cx="7051041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>
                    <a:solidFill>
                      <a:schemeClr val="bg1"/>
                    </a:solidFill>
                  </a:rPr>
                  <a:t>LOGARITHMIC DECREMENT OVER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𝒏</m:t>
                    </m:r>
                  </m:oMath>
                </a14:m>
                <a:r>
                  <a:rPr lang="en-US" sz="2000" b="1" dirty="0">
                    <a:solidFill>
                      <a:schemeClr val="bg1"/>
                    </a:solidFill>
                  </a:rPr>
                  <a:t> CYCLES</a:t>
                </a:r>
                <a:endParaRPr lang="en-IN" sz="2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89E3302-2AFA-44D1-BFA3-2174871A68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" y="130294"/>
                <a:ext cx="7051041" cy="400110"/>
              </a:xfrm>
              <a:prstGeom prst="rect">
                <a:avLst/>
              </a:prstGeom>
              <a:blipFill>
                <a:blip r:embed="rId4"/>
                <a:stretch>
                  <a:fillRect l="-864" t="-7576" b="-25758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C6D1923-0422-B69C-2C74-07940F2FB63A}"/>
                  </a:ext>
                </a:extLst>
              </p:cNvPr>
              <p:cNvSpPr txBox="1"/>
              <p:nvPr/>
            </p:nvSpPr>
            <p:spPr>
              <a:xfrm>
                <a:off x="78740" y="660698"/>
                <a:ext cx="12031980" cy="206902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 rtl="0">
                  <a:lnSpc>
                    <a:spcPct val="150000"/>
                  </a:lnSpc>
                  <a:buNone/>
                </a:pPr>
                <a:r>
                  <a:rPr lang="en-US" sz="2200" b="0" i="0" u="none" strike="noStrike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In systems with very low damping, adjacent peaks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b="0" i="1" u="none" strike="noStrike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0" i="1" u="none" strike="noStrike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200" b="0" i="1" u="none" strike="noStrike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200" b="0" i="1" u="none" strike="noStrike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200" b="0" i="1" u="none" strike="noStrike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</a:rPr>
                      <m:t>𝑎𝑛𝑑</m:t>
                    </m:r>
                    <m:sSub>
                      <m:sSubPr>
                        <m:ctrlPr>
                          <a:rPr lang="en-US" sz="2200" b="0" i="1" u="none" strike="noStrike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0" i="1" u="none" strike="noStrike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200" b="0" i="1" u="none" strike="noStrike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200" b="0" i="1" u="none" strike="noStrike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200" b="0" i="0" u="none" strike="noStrike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) are nearly identical, leading to high measurement error.</a:t>
                </a:r>
                <a:endParaRPr lang="en-US" sz="2200" b="0" dirty="0">
                  <a:effectLst/>
                </a:endParaRPr>
              </a:p>
              <a:p>
                <a:pPr marL="342900" indent="-342900" algn="just" rtl="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2200" b="1" i="0" u="none" strike="noStrike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Solution:</a:t>
                </a:r>
                <a:r>
                  <a:rPr lang="en-US" sz="2200" b="0" i="0" u="none" strike="noStrike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Measure the decay over </a:t>
                </a:r>
                <a14:m>
                  <m:oMath xmlns:m="http://schemas.openxmlformats.org/officeDocument/2006/math">
                    <m:r>
                      <a:rPr lang="en-US" sz="2200" b="0" i="1" u="none" strike="noStrike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sz="2200" b="0" i="0" u="none" strike="noStrike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cycles.</a:t>
                </a:r>
                <a:endParaRPr lang="en-US" sz="2200" b="0" dirty="0">
                  <a:effectLst/>
                </a:endParaRPr>
              </a:p>
              <a:p>
                <a:pPr marL="342900" indent="-342900" algn="just" rtl="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2200" b="0" i="0" u="none" strike="noStrike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The ratio of the first peak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b="0" i="1" u="none" strike="noStrike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0" i="1" u="none" strike="noStrike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200" b="0" i="1" u="none" strike="noStrike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200" b="0" i="0" u="none" strike="noStrike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to the peak after </a:t>
                </a:r>
                <a14:m>
                  <m:oMath xmlns:m="http://schemas.openxmlformats.org/officeDocument/2006/math">
                    <m:r>
                      <a:rPr lang="en-US" sz="2200" b="0" i="1" u="none" strike="noStrike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sz="2200" b="0" i="0" u="none" strike="noStrike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cycles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b="0" i="1" u="none" strike="noStrike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0" i="1" u="none" strike="noStrike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200" b="0" i="1" u="none" strike="noStrike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2200" b="0" i="1" u="none" strike="noStrike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</m:oMath>
                </a14:m>
                <a:r>
                  <a:rPr lang="en-US" sz="2200" b="0" i="0" u="none" strike="noStrike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) is:</a:t>
                </a:r>
                <a:endParaRPr lang="en-US" sz="2200" b="0" dirty="0">
                  <a:effectLst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C6D1923-0422-B69C-2C74-07940F2FB6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740" y="660698"/>
                <a:ext cx="12031980" cy="2069028"/>
              </a:xfrm>
              <a:prstGeom prst="rect">
                <a:avLst/>
              </a:prstGeom>
              <a:blipFill>
                <a:blip r:embed="rId5"/>
                <a:stretch>
                  <a:fillRect l="-659" r="-659" b="-4706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Picture 13">
            <a:extLst>
              <a:ext uri="{FF2B5EF4-FFF2-40B4-BE49-F238E27FC236}">
                <a16:creationId xmlns:a16="http://schemas.microsoft.com/office/drawing/2014/main" id="{2417FB83-1FD5-2EDA-1316-AE4983719FF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24704" y="2860011"/>
            <a:ext cx="4740051" cy="67061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958DAF6A-F214-CE72-C83F-164F50A649B2}"/>
              </a:ext>
            </a:extLst>
          </p:cNvPr>
          <p:cNvSpPr txBox="1"/>
          <p:nvPr/>
        </p:nvSpPr>
        <p:spPr>
          <a:xfrm>
            <a:off x="78740" y="3682177"/>
            <a:ext cx="318262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2200" b="1" dirty="0"/>
              <a:t>Practical Formula: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491CC5E1-0338-E084-46CA-606BE03DDFF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985923" y="3897620"/>
            <a:ext cx="2217612" cy="967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910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767</TotalTime>
  <Words>563</Words>
  <Application>Microsoft Office PowerPoint</Application>
  <PresentationFormat>Widescreen</PresentationFormat>
  <Paragraphs>100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Dinesh Kumar</dc:creator>
  <cp:lastModifiedBy>Dinesh Kumar</cp:lastModifiedBy>
  <cp:revision>478</cp:revision>
  <dcterms:created xsi:type="dcterms:W3CDTF">2026-01-30T06:04:57Z</dcterms:created>
  <dcterms:modified xsi:type="dcterms:W3CDTF">2026-04-06T08:46:16Z</dcterms:modified>
</cp:coreProperties>
</file>