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4" r:id="rId18"/>
    <p:sldId id="345" r:id="rId19"/>
    <p:sldId id="352" r:id="rId20"/>
    <p:sldId id="346" r:id="rId21"/>
    <p:sldId id="347" r:id="rId22"/>
    <p:sldId id="349" r:id="rId23"/>
    <p:sldId id="34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05-05-2026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8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9.wdp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2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11.wdp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4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microsoft.com/office/2007/relationships/hdphoto" Target="../media/hdphoto13.wdp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15.wdp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 dirty="0"/>
              <a:t>LECTURE 8 </a:t>
            </a:r>
            <a:r>
              <a:rPr lang="en-IN" sz="2800" b="1" spc="600"/>
              <a:t>MODULE 2</a:t>
            </a:r>
            <a:endParaRPr lang="en-IN" sz="2800" b="1" spc="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506984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6F113-6CA3-D296-E6C1-279D2362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B6BA4B4-2977-FF0A-AED1-B3707588F37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A34596-0366-27BA-E1B6-4DBBF38F4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240451-CCE6-C363-2C4B-81CBE6FEC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083AD7-C3E1-F445-901B-8F58C4582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0831CA9-46AF-FDD1-3021-AFCB479C462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0831CA9-46AF-FDD1-3021-AFCB479C46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5CD4426-EBB1-B55B-DD1D-A96C3510608A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50C615-8844-C1F8-ED0E-978319BB2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324" y="854738"/>
            <a:ext cx="11893351" cy="514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75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A0633-E0E8-104E-058B-99689185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35DB9D-170C-E542-D3FC-075A653CC45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899A27-3F2D-2E96-634E-97B093A41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CF1329-BF0F-A1A4-A4D8-EEAD7FF2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F49B25-5119-0BDC-A9E5-86C9F633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3C05290-D685-C307-780C-B631CEC55EC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3C05290-D685-C307-780C-B631CEC55E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48832A6-E59D-0120-833D-DE4BB58B171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213E36-B6C5-3AAD-03E2-0CD10A7AA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74" y="1061629"/>
            <a:ext cx="11750452" cy="4734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5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A79D5-B02D-88DC-61A6-31CDD64ED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21A2A77-FEB7-BB43-BCC3-74FEC61CCE2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C33AFB-464E-54CB-E717-BD90FFB58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A3A727-DCDB-86A4-B9E2-FD2BA49D5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E7090F-EC73-DF65-16DE-E5354159F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E064C06-5961-38D8-BCA1-CD27F5D968E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E064C06-5961-38D8-BCA1-CD27F5D968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FAF2A0D-0937-C22C-08CE-BB7D34F8D50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E14796-6A8D-C7E3-6C59-C0269D74C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63" y="965108"/>
            <a:ext cx="11814274" cy="4927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2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5299A-FADB-E541-EBAE-7AB82BB1E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5C57844-012B-2465-F5C3-D33810211B87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DFCA1D-AD9C-07B3-C87D-89524E2ED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38864C-19F7-2D90-8FEF-21CE9CFB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BAD21C-CF6A-952F-320D-3DF70D9E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C682D07-7B71-2D4F-61BD-05750A8F09D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C682D07-7B71-2D4F-61BD-05750A8F09D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C557B85-5390-C229-FBCB-BB764A508CE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0FEE06-F013-D879-0B12-65F92023C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56" y="977805"/>
            <a:ext cx="11728288" cy="490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57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FD7B9-019A-BBA1-A38C-4F2182DE5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75940C-1A07-F981-B5C3-EA83681768E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F4523D-01DF-016A-0C15-42BF2E7E5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46B2FD-FCC9-DA44-DFD9-442CB1D6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4388D4-091F-7F31-0488-6E22FCA9F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4AB228F-8D96-33FF-CBBD-45C94ACB61A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34AB228F-8D96-33FF-CBBD-45C94ACB61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E0E8398-8CD2-3820-531E-8D5C2B42553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981026-511A-BB94-4D6D-4A7C9E0BF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1592322"/>
            <a:ext cx="9479280" cy="3801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73866B-0688-7078-9B7D-4CE4A3849E4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36" r="3842"/>
          <a:stretch>
            <a:fillRect/>
          </a:stretch>
        </p:blipFill>
        <p:spPr>
          <a:xfrm>
            <a:off x="9578956" y="2101615"/>
            <a:ext cx="2219960" cy="27830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58904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E66C3-724D-5D2C-82CF-C1984D293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7F14C25-3BA8-41E7-CA23-145ABE8E9B1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EA691C-B8CE-0307-399C-41AC94833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B98D68-6F1E-4C19-9479-5F0C8EABC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B230E5-246B-7E48-441F-B926762E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D79DDC1-1BDF-E52C-3026-CD383C59EEB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D79DDC1-1BDF-E52C-3026-CD383C59EEB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C861774-4B99-CA93-0A31-F6F3C2FED0D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62B658-4E32-C3E6-033C-4FC6693778FD}"/>
              </a:ext>
            </a:extLst>
          </p:cNvPr>
          <p:cNvGrpSpPr/>
          <p:nvPr/>
        </p:nvGrpSpPr>
        <p:grpSpPr>
          <a:xfrm>
            <a:off x="814882" y="894610"/>
            <a:ext cx="10562235" cy="5068779"/>
            <a:chOff x="902064" y="709918"/>
            <a:chExt cx="10562235" cy="50687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1BE0CA9-4F63-BAD4-D773-37FD3FC72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12564" y="709918"/>
              <a:ext cx="10341236" cy="262912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DB9C3F-F0F1-ABA3-7524-43252747D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02064" y="3515361"/>
              <a:ext cx="10562235" cy="2263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40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4447C-DE4F-A40E-5315-53DA3FF9E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33557A5-38D0-2158-03AF-F1FEED875B84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B9FBDB-F081-DE21-B3C7-8F431FF99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07D959-9580-6CEC-0A3F-36C487E43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D4F8F6-8B38-5940-CFA9-B9D1ED657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7568434-F84C-EDA6-B5B8-4F646C8C781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7568434-F84C-EDA6-B5B8-4F646C8C781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61B02B2-018D-7907-A1CF-D9656A946C4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06EC24-C499-C7A9-16D3-212AEC69C178}"/>
              </a:ext>
            </a:extLst>
          </p:cNvPr>
          <p:cNvGrpSpPr/>
          <p:nvPr/>
        </p:nvGrpSpPr>
        <p:grpSpPr>
          <a:xfrm>
            <a:off x="814882" y="993945"/>
            <a:ext cx="10562235" cy="4870110"/>
            <a:chOff x="957122" y="1051354"/>
            <a:chExt cx="10562235" cy="48701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10F772-9BFD-C4A9-B16A-48ADE05668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28261" y="1051354"/>
              <a:ext cx="10135478" cy="237764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8DBA7C6-6257-3602-793F-447AF5019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7122" y="3863886"/>
              <a:ext cx="10562235" cy="20575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586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7B7FD-B5D0-8D3E-E272-B4E1163EC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9536F1D-B6CA-3324-0F15-86F8B650FD4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968CD2-468E-996E-FB09-25228C946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6BFC36-72EC-1358-2A40-E81224AF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2DE30D-D992-5BEA-EB17-02B97BE9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637CE5D-1241-31AD-F345-71800162F83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637CE5D-1241-31AD-F345-71800162F8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E000372-9BF7-85C1-D18C-7F4BBF2E013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F0D743-4A11-9C76-5B44-34A0DBD0E144}"/>
              </a:ext>
            </a:extLst>
          </p:cNvPr>
          <p:cNvGrpSpPr/>
          <p:nvPr/>
        </p:nvGrpSpPr>
        <p:grpSpPr>
          <a:xfrm>
            <a:off x="770182" y="1086550"/>
            <a:ext cx="10651635" cy="4684899"/>
            <a:chOff x="778258" y="760214"/>
            <a:chExt cx="10651635" cy="468489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FC9F09E-BFC3-84A8-1686-9EC654981D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38200" y="760214"/>
              <a:ext cx="10531753" cy="298729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DD0BF2C-6C90-128B-1A59-65FCA17CD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b="53984"/>
            <a:stretch>
              <a:fillRect/>
            </a:stretch>
          </p:blipFill>
          <p:spPr>
            <a:xfrm>
              <a:off x="778258" y="3877807"/>
              <a:ext cx="10651635" cy="15673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434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384B4-12ED-FD3F-B95E-5FAE57E2A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C033B75-A393-9CAB-64B7-A366B10DE23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03F86D-522A-CD7B-3122-DE5B40B79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EEBBDA-6577-1C56-FFC7-6177D481A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D397C1-7710-4AEA-4F63-26A77C0E0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21DEB8-5CC0-7E93-B8C6-1A6609726F5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B21DEB8-5CC0-7E93-B8C6-1A6609726F5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7EA5B30-BDF5-CB13-4F34-FAD6E095B7C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8D237CF-6673-5209-2DB0-56508C930B5D}"/>
              </a:ext>
            </a:extLst>
          </p:cNvPr>
          <p:cNvGrpSpPr/>
          <p:nvPr/>
        </p:nvGrpSpPr>
        <p:grpSpPr>
          <a:xfrm>
            <a:off x="576332" y="896104"/>
            <a:ext cx="11039335" cy="4757473"/>
            <a:chOff x="576332" y="896104"/>
            <a:chExt cx="11039335" cy="475747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9E296CC-9C05-2D51-B0D6-BD5BDC1B1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92687" y="896104"/>
              <a:ext cx="10802550" cy="145466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799D369-E5C7-811A-227B-3E2CF1A26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76332" y="2978848"/>
              <a:ext cx="11039335" cy="26747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222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15624-1EE0-28DD-661E-F978D831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E55226D-6F22-A9B0-2628-0320BDA75DD2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100610-CDC7-754C-F236-A9DC46797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45F72-ACA2-C187-7E6A-3AC5E8A5F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14185F-9158-F5EE-048E-50CB80E1E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FAC18C8-C702-D040-7ED0-21D8E71BFFA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9FAC18C8-C702-D040-7ED0-21D8E71BFFA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52C6AFF-9C69-FA36-3A4F-7E9879E9B282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03D4A9-BF2B-C6ED-B94C-1D96AE328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75" y="929423"/>
            <a:ext cx="10272650" cy="499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97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C764-C1D7-6C48-4877-7E569FCCA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217919-97EF-AE84-4371-EB4C767F687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48F574-A3FD-F2FD-F8CE-E93366E4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2E78E-856B-DA13-4FB0-9911477E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73F627-F06E-20AE-E63B-ABBABDAA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6E96EFE-9F51-A578-537A-72EF8D3A3C5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LEARNING OUTCOMES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352060-641A-3A63-36D0-C037EE71C072}"/>
              </a:ext>
            </a:extLst>
          </p:cNvPr>
          <p:cNvSpPr txBox="1"/>
          <p:nvPr/>
        </p:nvSpPr>
        <p:spPr>
          <a:xfrm>
            <a:off x="191770" y="1472470"/>
            <a:ext cx="1180846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i="0" dirty="0">
                <a:effectLst/>
              </a:rPr>
              <a:t>By the end of this lecture, students should be able to: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Define forced vibration and harmonic excitation.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Write the governing equation for an undamped SDOF system under external periodic force.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Distinguish transient response and steady-state response.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Derive the displacement response for harmonic forcing.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Explain the concept of dynamic magnification factor.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State the resonance condition and discuss its physical significance.</a:t>
            </a:r>
          </a:p>
        </p:txBody>
      </p:sp>
    </p:spTree>
    <p:extLst>
      <p:ext uri="{BB962C8B-B14F-4D97-AF65-F5344CB8AC3E}">
        <p14:creationId xmlns:p14="http://schemas.microsoft.com/office/powerpoint/2010/main" val="49545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31CE6-65C1-1E23-ABB7-C8EE240B8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BCEF89-54ED-DEF2-8E41-9CA333EDC96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30128E-13C1-D417-E874-359A0A1B5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0CE35F-85ED-174B-65CC-DBC2F60E1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554F45-A8AE-DEB4-3FD1-8577FBB77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D4A1F36-42ED-8BAC-0952-106B0E64537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D4A1F36-42ED-8BAC-0952-106B0E64537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5FEEE28-100D-CA0B-4A0C-F460385A7D7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76D4E6-270F-9162-F9F9-0E70A6D5E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402" y="932082"/>
            <a:ext cx="11489196" cy="499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3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DCAAC-0AEC-F960-657B-6493F207F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07828E2-9445-C235-4823-87C9F682C13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7B499B-48A5-59FB-0C28-1294A1B9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F0A6CB-C5C6-D538-240D-98C2A4187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5D18B-CA89-1754-D9C5-822FC2EE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DEE909F-7C7A-C0E4-8E9D-D3B32CD4B10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DEE909F-7C7A-C0E4-8E9D-D3B32CD4B10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331C7ED9-6801-1C97-E02E-897B31B5E72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F4A9EF-6AAF-690D-282B-D7FB93BA44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45" y="1088930"/>
            <a:ext cx="11106110" cy="4680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706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B37325-9933-E891-4AE2-CAD815506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08AF78-4767-5E3C-BDCB-85096617B55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68F967-4707-959D-6676-BC77639E4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5844F2-3066-989D-7344-A83D5D8B1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EB10BB-9FD0-6CC6-D869-AC8CBB2A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6746689-468D-82A8-CCCF-86CF8E1CE79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6746689-468D-82A8-CCCF-86CF8E1CE79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3B08E06-95EA-8812-889E-AD34AB71F83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872287-2762-A8A1-BC98-B7F7EB891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303" y="709918"/>
            <a:ext cx="9813393" cy="535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48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793AA-491A-33CD-27A2-6639DB786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22A74E7-2179-C86D-9255-E07601F1BCB0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5E7306-9AC3-9986-A6F7-9E051A04D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DDE6ED-3552-219A-3E59-EB3D5A598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406C17-7AFC-18D3-59F7-41EAADA69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F383DF7-909D-0BE2-01CC-BF1C03CC1F9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F383DF7-909D-0BE2-01CC-BF1C03CC1F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09B5FAC-72EE-10F2-10F6-16DE83227D8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1D6168-D696-AB2A-9D7B-8C84C0AE9A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004" y="760214"/>
            <a:ext cx="10907991" cy="24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838A6-1E84-412E-E7C6-F5F7E852C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1BA13A-1F03-BDB2-63A0-E67E1EE6C34F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5A3E69-637F-0359-272F-6EE6C291C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013502-40CD-8EEB-E093-ADB5A7947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30BF59-4AAB-93BF-E48F-51A6B3BAA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55E28A-959A-9F56-DED6-7B851307458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55E28A-959A-9F56-DED6-7B85130745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760D548-7972-E395-CE23-A99A5CF0CA4F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INTRODUCTION TO FORCED VIBRATION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59B06-210D-706D-EFF8-D6A8FE145FCC}"/>
              </a:ext>
            </a:extLst>
          </p:cNvPr>
          <p:cNvSpPr txBox="1"/>
          <p:nvPr/>
        </p:nvSpPr>
        <p:spPr>
          <a:xfrm>
            <a:off x="231140" y="869902"/>
            <a:ext cx="6484620" cy="5118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Forced vibration occurs when a system is subjected to an </a:t>
            </a:r>
            <a:r>
              <a:rPr lang="en-US" sz="2200" b="1" i="0" dirty="0">
                <a:solidFill>
                  <a:srgbClr val="FF0000"/>
                </a:solidFill>
                <a:effectLst/>
              </a:rPr>
              <a:t>external time-varying excitation.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The vibration continues because energy is supplied from outside the system.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The excitation may be </a:t>
            </a:r>
            <a:r>
              <a:rPr lang="en-US" sz="2200" b="1" i="0" dirty="0">
                <a:solidFill>
                  <a:srgbClr val="FF0000"/>
                </a:solidFill>
                <a:effectLst/>
              </a:rPr>
              <a:t>harmonic, periodic, impulsive, or random</a:t>
            </a:r>
            <a:r>
              <a:rPr lang="en-US" sz="2200" b="0" i="0" dirty="0">
                <a:effectLst/>
              </a:rPr>
              <a:t>; in this lecture, only harmonic excitation is considered.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Typical forcing sources include </a:t>
            </a:r>
            <a:r>
              <a:rPr lang="en-US" sz="2200" b="1" i="0" dirty="0">
                <a:solidFill>
                  <a:srgbClr val="FF0000"/>
                </a:solidFill>
                <a:effectLst/>
              </a:rPr>
              <a:t>rotating unbalance, reciprocating machines, gear mesh forces, and road-induced periodic loading.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ABB4882-9B36-68E2-CE45-508A6BF6A80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963"/>
          <a:stretch>
            <a:fillRect/>
          </a:stretch>
        </p:blipFill>
        <p:spPr>
          <a:xfrm>
            <a:off x="8940800" y="774230"/>
            <a:ext cx="2237279" cy="2654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7E1B1FD-A99C-C1B3-4AA2-995658CB12F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36" r="3842"/>
          <a:stretch>
            <a:fillRect/>
          </a:stretch>
        </p:blipFill>
        <p:spPr>
          <a:xfrm>
            <a:off x="8940800" y="3573310"/>
            <a:ext cx="2219960" cy="27830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84625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F1E0-0252-40F5-7A11-C8DBCB343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575831-676C-A51B-67F3-949EC4CB953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4281FD-BE16-239D-E84B-FEAEE28C7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CDE38B-5D26-D181-B1FC-E94A506A4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079AEE-B9D1-E532-66C6-1662742C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0FB2B4D-B772-A196-12FD-5087C2BA22B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0FB2B4D-B772-A196-12FD-5087C2BA22B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DEB981C-F172-15B6-3656-AAE770571864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HARMONIC EXCITATION</a:t>
            </a:r>
            <a:endParaRPr lang="en-IN" sz="2000" b="1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ADF5D22-CF83-6015-3876-7CACD51F407B}"/>
              </a:ext>
            </a:extLst>
          </p:cNvPr>
          <p:cNvGrpSpPr/>
          <p:nvPr/>
        </p:nvGrpSpPr>
        <p:grpSpPr>
          <a:xfrm>
            <a:off x="263478" y="760214"/>
            <a:ext cx="6666324" cy="3675664"/>
            <a:chOff x="114298" y="760214"/>
            <a:chExt cx="6666324" cy="367566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5081BD3-BC23-432A-DDB1-8E69AD730834}"/>
                </a:ext>
              </a:extLst>
            </p:cNvPr>
            <p:cNvSpPr txBox="1"/>
            <p:nvPr/>
          </p:nvSpPr>
          <p:spPr>
            <a:xfrm>
              <a:off x="114298" y="760214"/>
              <a:ext cx="6151880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200" b="0" i="0" dirty="0">
                  <a:effectLst/>
                </a:rPr>
                <a:t>A harmonic excitation is represented as:</a:t>
              </a:r>
              <a:endParaRPr lang="en-IN" sz="22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787C10-791F-4D6E-B984-2FD0CC23C821}"/>
                    </a:ext>
                  </a:extLst>
                </p:cNvPr>
                <p:cNvSpPr txBox="1"/>
                <p:nvPr/>
              </p:nvSpPr>
              <p:spPr>
                <a:xfrm>
                  <a:off x="3987100" y="1932338"/>
                  <a:ext cx="2793522" cy="3385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IN" sz="2200" b="1" i="1" spc="3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2200" b="1" i="1" spc="3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  <m:d>
                              <m:dPr>
                                <m:ctrlPr>
                                  <a:rPr lang="en-IN" sz="2200" b="1" i="1" spc="30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IN" sz="2200" b="1" i="1" spc="30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IN" sz="2200" b="1" i="1" spc="3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IN" sz="2200" b="1" i="1" spc="3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IN" sz="2200" b="1" i="1" spc="30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IN" sz="2200" b="1" i="1" spc="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𝑺𝒊𝒏</m:t>
                        </m:r>
                        <m:r>
                          <a:rPr lang="en-IN" sz="2200" b="1" i="1" spc="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N" sz="2200" b="1" i="1" spc="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𝝎</m:t>
                        </m:r>
                        <m:r>
                          <a:rPr lang="en-IN" sz="2200" b="1" i="1" spc="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IN" sz="2200" b="1" i="1" spc="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IN" sz="2200" b="1" spc="3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787C10-791F-4D6E-B984-2FD0CC23C8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7100" y="1932338"/>
                  <a:ext cx="2793522" cy="338554"/>
                </a:xfrm>
                <a:prstGeom prst="rect">
                  <a:avLst/>
                </a:prstGeom>
                <a:blipFill>
                  <a:blip r:embed="rId4"/>
                  <a:stretch>
                    <a:fillRect l="-1310" r="-2183" b="-32143"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AFC013A-4C7C-373A-6EC6-D8BFEB4F0B57}"/>
                    </a:ext>
                  </a:extLst>
                </p:cNvPr>
                <p:cNvSpPr txBox="1"/>
                <p:nvPr/>
              </p:nvSpPr>
              <p:spPr>
                <a:xfrm>
                  <a:off x="152400" y="2374993"/>
                  <a:ext cx="6329680" cy="206088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l">
                    <a:lnSpc>
                      <a:spcPct val="150000"/>
                    </a:lnSpc>
                    <a:buNone/>
                  </a:pPr>
                  <a:r>
                    <a:rPr lang="en-IN" sz="2200" b="0" i="0" dirty="0">
                      <a:effectLst/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Where:</a:t>
                  </a: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sSub>
                        <m:sSubPr>
                          <m:ctrlPr>
                            <a:rPr lang="en-IN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IN" sz="2200" b="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IN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amplitude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of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applied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force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</m:t>
                      </m:r>
                    </m:oMath>
                  </a14:m>
                  <a:endParaRPr lang="en-IN" sz="2200" i="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IN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en-IN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IN" sz="2200" b="0" i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external</m:t>
                      </m:r>
                      <m:r>
                        <m:rPr>
                          <m:nor/>
                        </m:rPr>
                        <a:rPr lang="en-IN" sz="2200" b="0" i="0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forcing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angular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frequency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rad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US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</m:t>
                      </m:r>
                    </m:oMath>
                  </a14:m>
                  <a:endParaRPr lang="en-IN" sz="2200" i="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marL="285750" indent="-285750">
                    <a:lnSpc>
                      <a:spcPct val="150000"/>
                    </a:lnSpc>
                    <a:buFont typeface="Arial" panose="020B0604020202020204" pitchFamily="34" charset="0"/>
                    <a:buChar char="•"/>
                  </a:pPr>
                  <a14:m>
                    <m:oMath xmlns:m="http://schemas.openxmlformats.org/officeDocument/2006/math">
                      <m:r>
                        <a:rPr lang="en-IN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IN" sz="2200" b="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IN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time</m:t>
                      </m:r>
                      <m:r>
                        <m:rPr>
                          <m:nor/>
                        </m:rPr>
                        <a:rPr lang="en-IN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IN" sz="22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</m:t>
                      </m:r>
                    </m:oMath>
                  </a14:m>
                  <a:endParaRPr lang="en-IN" sz="2200" b="0" i="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DAFC013A-4C7C-373A-6EC6-D8BFEB4F0B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2400" y="2374993"/>
                  <a:ext cx="6329680" cy="2060885"/>
                </a:xfrm>
                <a:prstGeom prst="rect">
                  <a:avLst/>
                </a:prstGeom>
                <a:blipFill>
                  <a:blip r:embed="rId5"/>
                  <a:stretch>
                    <a:fillRect l="-1251" b="-4438"/>
                  </a:stretch>
                </a:blipFill>
              </p:spPr>
              <p:txBody>
                <a:bodyPr/>
                <a:lstStyle/>
                <a:p>
                  <a:r>
                    <a:rPr lang="en-IN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DD3D6BE-0111-C48B-8292-3AFEEA845D8E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963"/>
          <a:stretch>
            <a:fillRect/>
          </a:stretch>
        </p:blipFill>
        <p:spPr>
          <a:xfrm>
            <a:off x="8940800" y="774230"/>
            <a:ext cx="2237279" cy="26547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9AA98C-FFF1-EB5F-71D6-4543054CF21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36" r="3842"/>
          <a:stretch>
            <a:fillRect/>
          </a:stretch>
        </p:blipFill>
        <p:spPr>
          <a:xfrm>
            <a:off x="8940800" y="3573310"/>
            <a:ext cx="2219960" cy="278304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2531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180F-E1C5-8AFF-FE44-E60820912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C9351A-C05C-0683-6A9D-0B5D485FCB9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1B6B6B-2B9F-F40A-A444-E3A6B7B03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AC888-7495-F2BB-6BDF-9F7D1738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E16B6-7785-87A5-960C-A0B3A0224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3152933-519E-14EE-3720-2B6A9201DC5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3152933-519E-14EE-3720-2B6A9201DC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1366F66-617F-5083-3B5C-2213B1C011E3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  <a:endParaRPr lang="en-IN" sz="2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1C49A-859D-E146-4B4A-14BB954D33E9}"/>
              </a:ext>
            </a:extLst>
          </p:cNvPr>
          <p:cNvSpPr txBox="1"/>
          <p:nvPr/>
        </p:nvSpPr>
        <p:spPr>
          <a:xfrm>
            <a:off x="119380" y="833715"/>
            <a:ext cx="61518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dirty="0">
                <a:effectLst/>
              </a:rPr>
              <a:t>Consider a spring–mass system:</a:t>
            </a:r>
            <a:endParaRPr lang="en-IN" sz="2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C529FB-4C19-6C19-7B58-B560180F8359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963"/>
          <a:stretch>
            <a:fillRect/>
          </a:stretch>
        </p:blipFill>
        <p:spPr>
          <a:xfrm>
            <a:off x="8358764" y="1652035"/>
            <a:ext cx="2995036" cy="355393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CDE7B8-A2D5-1545-E755-E3B9DFC45B63}"/>
              </a:ext>
            </a:extLst>
          </p:cNvPr>
          <p:cNvSpPr txBox="1"/>
          <p:nvPr/>
        </p:nvSpPr>
        <p:spPr>
          <a:xfrm>
            <a:off x="190500" y="1262221"/>
            <a:ext cx="7962900" cy="46103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200" b="1" i="0" dirty="0">
                <a:effectLst/>
              </a:rPr>
              <a:t>Assumptions:</a:t>
            </a:r>
            <a:endParaRPr lang="en-US" sz="2200" b="0" i="0" dirty="0">
              <a:effectLst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Linear elastic spring.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Rigid lumped mass.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Small displacement motion.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No energy dissipation.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b="0" i="0" dirty="0">
                <a:effectLst/>
              </a:rPr>
              <a:t>Single degree of freedom motion along one axis.</a:t>
            </a:r>
          </a:p>
          <a:p>
            <a:pPr algn="l">
              <a:lnSpc>
                <a:spcPct val="150000"/>
              </a:lnSpc>
            </a:pPr>
            <a:endParaRPr lang="en-US" sz="2200" b="1" i="0" dirty="0">
              <a:effectLst/>
            </a:endParaRPr>
          </a:p>
          <a:p>
            <a:pPr algn="l">
              <a:lnSpc>
                <a:spcPct val="150000"/>
              </a:lnSpc>
            </a:pPr>
            <a:r>
              <a:rPr lang="en-US" sz="2200" b="1" i="0" dirty="0">
                <a:solidFill>
                  <a:srgbClr val="FF0000"/>
                </a:solidFill>
                <a:effectLst/>
              </a:rPr>
              <a:t>Remark:</a:t>
            </a:r>
            <a:r>
              <a:rPr lang="en-US" sz="2200" b="0" i="0" dirty="0">
                <a:solidFill>
                  <a:srgbClr val="FF0000"/>
                </a:solidFill>
                <a:effectLst/>
              </a:rPr>
              <a:t> </a:t>
            </a:r>
            <a:r>
              <a:rPr lang="en-US" sz="2200" b="0" i="0" dirty="0">
                <a:effectLst/>
              </a:rPr>
              <a:t>This is an idealized model used to establish the basic theory of resonance.</a:t>
            </a:r>
          </a:p>
        </p:txBody>
      </p:sp>
    </p:spTree>
    <p:extLst>
      <p:ext uri="{BB962C8B-B14F-4D97-AF65-F5344CB8AC3E}">
        <p14:creationId xmlns:p14="http://schemas.microsoft.com/office/powerpoint/2010/main" val="120560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E14DD-72D0-D43C-3C0F-F451718E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59A54E-E75F-5378-B742-A10781244D8A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137F28-E1D3-067B-27B8-AA1C7B45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387B5-A585-A17C-FC63-986C16C41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3F08C6-5FA4-1013-31F5-B54787225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06CDEA3-9CF7-5964-7C97-6632026D4CF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806CDEA3-9CF7-5964-7C97-6632026D4CF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CF56029-5B10-66BA-4784-5B390C49364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032BC5-3704-1C33-52BE-8661B2CF1A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86" y="709918"/>
            <a:ext cx="8881323" cy="44434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DC0BCE-F179-CB2B-2913-13B35477136F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963"/>
          <a:stretch>
            <a:fillRect/>
          </a:stretch>
        </p:blipFill>
        <p:spPr>
          <a:xfrm>
            <a:off x="9343992" y="1951231"/>
            <a:ext cx="2666262" cy="31638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1916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9DC53-6A32-6093-9116-D129626AC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B573D8B-173C-03B8-01FB-3BE63EE64E1B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4FD924-9FC0-F53F-3D51-65C738AAD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54513A-D623-265A-301F-0AB496CE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158E30-8A4D-5DCC-4692-3D1DA8B5C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3BF36F2-88EB-47B3-5AC8-7BE49A95AFC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3BF36F2-88EB-47B3-5AC8-7BE49A95AF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843527F-1E6D-3DAF-135B-606CEC45790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  <a:endParaRPr lang="en-IN" sz="20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EE13E4-9C18-B9DD-9E24-649076E88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8558" y="1252879"/>
            <a:ext cx="11474884" cy="435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4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C2DF0-9D6C-44F3-A464-0EB0CC9B6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57AF52A-2FC1-21A8-8139-EBEAF88769B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4227D9-0316-15DA-4D80-D9122472B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BBBAE1-A361-6EEA-FFCB-F90281740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2AB40C-604C-2F5D-2473-FCD6C05CF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EA09833-680B-0F00-FA48-334C3B12A22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EA09833-680B-0F00-FA48-334C3B12A22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6BAF1CF-621A-A9CD-E35A-8EBE85B86397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E760A7-3848-BDDC-FA3A-615178E49D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748" y="884441"/>
            <a:ext cx="11228504" cy="5089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DADD7-F04B-6F2E-C457-4D3E44E9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24B54E4-8528-A6F3-13CE-150F86D4DEE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C22E96-7581-BBFC-A2B5-7032644DF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05-05-2026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472B76-9CAE-4E25-8AE7-4C26D968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C8A375-4C32-9201-B7D9-CC46882B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9BEC9CE-EDE5-4F7E-9DDA-4EA2A6DBA87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9BEC9CE-EDE5-4F7E-9DDA-4EA2A6DBA8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D9F386-9A8C-6ED3-FAA5-D7226089071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UNDAMPED SDOF FORCED SYSTEM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212F2-89F8-2EC8-4811-14DE93707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118" y="840212"/>
            <a:ext cx="10895764" cy="545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8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</TotalTime>
  <Words>480</Words>
  <Application>Microsoft Office PowerPoint</Application>
  <PresentationFormat>Widescreen</PresentationFormat>
  <Paragraphs>121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539</cp:revision>
  <dcterms:created xsi:type="dcterms:W3CDTF">2026-01-30T06:04:57Z</dcterms:created>
  <dcterms:modified xsi:type="dcterms:W3CDTF">2026-05-05T09:53:41Z</dcterms:modified>
</cp:coreProperties>
</file>